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2" r:id="rId6"/>
    <p:sldId id="261" r:id="rId7"/>
    <p:sldId id="264" r:id="rId8"/>
    <p:sldId id="266" r:id="rId9"/>
    <p:sldId id="268" r:id="rId10"/>
    <p:sldId id="269" r:id="rId11"/>
    <p:sldId id="270" r:id="rId12"/>
    <p:sldId id="271" r:id="rId13"/>
    <p:sldId id="272" r:id="rId14"/>
    <p:sldId id="265" r:id="rId15"/>
    <p:sldId id="273" r:id="rId16"/>
    <p:sldId id="291" r:id="rId17"/>
    <p:sldId id="284" r:id="rId18"/>
    <p:sldId id="285" r:id="rId19"/>
    <p:sldId id="286" r:id="rId20"/>
    <p:sldId id="276" r:id="rId21"/>
    <p:sldId id="280" r:id="rId22"/>
    <p:sldId id="281" r:id="rId23"/>
    <p:sldId id="287" r:id="rId24"/>
    <p:sldId id="288" r:id="rId25"/>
    <p:sldId id="290"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97" autoAdjust="0"/>
    <p:restoredTop sz="94660"/>
  </p:normalViewPr>
  <p:slideViewPr>
    <p:cSldViewPr snapToGrid="0">
      <p:cViewPr varScale="1">
        <p:scale>
          <a:sx n="72" d="100"/>
          <a:sy n="72" d="100"/>
        </p:scale>
        <p:origin x="4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5D92B-0E67-4365-BE93-44BB85292972}"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3B012-F11E-4EBB-9478-115C509DEB94}" type="slidenum">
              <a:rPr lang="en-US" smtClean="0"/>
              <a:t>‹#›</a:t>
            </a:fld>
            <a:endParaRPr lang="en-US"/>
          </a:p>
        </p:txBody>
      </p:sp>
    </p:spTree>
    <p:extLst>
      <p:ext uri="{BB962C8B-B14F-4D97-AF65-F5344CB8AC3E}">
        <p14:creationId xmlns:p14="http://schemas.microsoft.com/office/powerpoint/2010/main" val="1009324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899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92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476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611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3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38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38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101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2974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167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40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394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005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2695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490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778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202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887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39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31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78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300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50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38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561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64687" y="4705381"/>
            <a:ext cx="5317490" cy="3849857"/>
          </a:xfrm>
          <a:prstGeom prst="rect">
            <a:avLst/>
          </a:prstGeom>
        </p:spPr>
        <p:txBody>
          <a:bodyPr spcFirstLastPara="1" wrap="square" lIns="96226" tIns="48113" rIns="96226" bIns="48113" anchor="t" anchorCtr="0">
            <a:noAutofit/>
          </a:bodyPr>
          <a:lstStyle/>
          <a:p>
            <a:endParaRPr/>
          </a:p>
        </p:txBody>
      </p:sp>
      <p:sp>
        <p:nvSpPr>
          <p:cNvPr id="154" name="Google Shape;154;p7:notes"/>
          <p:cNvSpPr>
            <a:spLocks noGrp="1" noRot="1" noChangeAspect="1"/>
          </p:cNvSpPr>
          <p:nvPr>
            <p:ph type="sldImg" idx="2"/>
          </p:nvPr>
        </p:nvSpPr>
        <p:spPr>
          <a:xfrm>
            <a:off x="390525" y="1222375"/>
            <a:ext cx="5865813"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23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F52EA-21C5-4C03-9ABC-55F9678DD035}"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401342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F52EA-21C5-4C03-9ABC-55F9678DD035}"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189631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F52EA-21C5-4C03-9ABC-55F9678DD035}"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4182986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F52EA-21C5-4C03-9ABC-55F9678DD035}"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91111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5F52EA-21C5-4C03-9ABC-55F9678DD035}"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11342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F52EA-21C5-4C03-9ABC-55F9678DD035}"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320340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F52EA-21C5-4C03-9ABC-55F9678DD035}"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383622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F52EA-21C5-4C03-9ABC-55F9678DD035}" type="datetimeFigureOut">
              <a:rPr lang="en-US" smtClean="0"/>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3086134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F52EA-21C5-4C03-9ABC-55F9678DD035}" type="datetimeFigureOut">
              <a:rPr lang="en-US" smtClean="0"/>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3692423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F52EA-21C5-4C03-9ABC-55F9678DD035}"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2967134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F52EA-21C5-4C03-9ABC-55F9678DD035}"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707AD-2E2C-4732-9DD9-16CEBD2189A5}" type="slidenum">
              <a:rPr lang="en-US" smtClean="0"/>
              <a:t>‹#›</a:t>
            </a:fld>
            <a:endParaRPr lang="en-US"/>
          </a:p>
        </p:txBody>
      </p:sp>
    </p:spTree>
    <p:extLst>
      <p:ext uri="{BB962C8B-B14F-4D97-AF65-F5344CB8AC3E}">
        <p14:creationId xmlns:p14="http://schemas.microsoft.com/office/powerpoint/2010/main" val="206746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F52EA-21C5-4C03-9ABC-55F9678DD035}" type="datetimeFigureOut">
              <a:rPr lang="en-US" smtClean="0"/>
              <a:t>3/25/2024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707AD-2E2C-4732-9DD9-16CEBD2189A5}" type="slidenum">
              <a:rPr lang="en-US" smtClean="0"/>
              <a:t>‹#›</a:t>
            </a:fld>
            <a:endParaRPr lang="en-US"/>
          </a:p>
        </p:txBody>
      </p:sp>
    </p:spTree>
    <p:extLst>
      <p:ext uri="{BB962C8B-B14F-4D97-AF65-F5344CB8AC3E}">
        <p14:creationId xmlns:p14="http://schemas.microsoft.com/office/powerpoint/2010/main" val="780362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CAPSTONE PROJECT</a:t>
            </a:r>
            <a:endParaRPr lang="en-US" dirty="0"/>
          </a:p>
        </p:txBody>
      </p:sp>
      <p:graphicFrame>
        <p:nvGraphicFramePr>
          <p:cNvPr id="158" name="Google Shape;158;p7"/>
          <p:cNvGraphicFramePr/>
          <p:nvPr>
            <p:extLst>
              <p:ext uri="{D42A27DB-BD31-4B8C-83A1-F6EECF244321}">
                <p14:modId xmlns:p14="http://schemas.microsoft.com/office/powerpoint/2010/main" val="1462820381"/>
              </p:ext>
            </p:extLst>
          </p:nvPr>
        </p:nvGraphicFramePr>
        <p:xfrm>
          <a:off x="101600" y="620144"/>
          <a:ext cx="11988800" cy="6101328"/>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225723">
                  <a:extLst>
                    <a:ext uri="{9D8B030D-6E8A-4147-A177-3AD203B41FA5}">
                      <a16:colId xmlns:a16="http://schemas.microsoft.com/office/drawing/2014/main" val="20000"/>
                    </a:ext>
                  </a:extLst>
                </a:gridCol>
                <a:gridCol w="2763077">
                  <a:extLst>
                    <a:ext uri="{9D8B030D-6E8A-4147-A177-3AD203B41FA5}">
                      <a16:colId xmlns:a16="http://schemas.microsoft.com/office/drawing/2014/main" val="20001"/>
                    </a:ext>
                  </a:extLst>
                </a:gridCol>
              </a:tblGrid>
              <a:tr h="271122">
                <a:tc gridSpan="2">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dirty="0">
                          <a:solidFill>
                            <a:srgbClr val="FFC000"/>
                          </a:solidFill>
                          <a:latin typeface="Arial"/>
                          <a:ea typeface="Arial"/>
                          <a:cs typeface="Arial"/>
                          <a:sym typeface="Arial"/>
                        </a:rPr>
                        <a:t>Project Title</a:t>
                      </a:r>
                      <a:endParaRPr sz="1400" b="1" dirty="0">
                        <a:solidFill>
                          <a:srgbClr val="FFC000"/>
                        </a:solidFil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hMerge="1">
                  <a:txBody>
                    <a:bodyPr/>
                    <a:lstStyle/>
                    <a:p>
                      <a:endParaRPr lang="en-US"/>
                    </a:p>
                  </a:txBody>
                  <a:tcPr/>
                </a:tc>
                <a:extLst>
                  <a:ext uri="{0D108BD9-81ED-4DB2-BD59-A6C34878D82A}">
                    <a16:rowId xmlns:a16="http://schemas.microsoft.com/office/drawing/2014/main" val="10000"/>
                  </a:ext>
                </a:extLst>
              </a:tr>
              <a:tr h="271122">
                <a:tc gridSpan="2">
                  <a:txBody>
                    <a:bodyPr/>
                    <a:lstStyle/>
                    <a:p>
                      <a:pPr marL="0" marR="0" lvl="0" indent="0" algn="ctr" rtl="0">
                        <a:lnSpc>
                          <a:spcPct val="100000"/>
                        </a:lnSpc>
                        <a:spcBef>
                          <a:spcPts val="0"/>
                        </a:spcBef>
                        <a:spcAft>
                          <a:spcPts val="0"/>
                        </a:spcAft>
                        <a:buClr>
                          <a:schemeClr val="dk1"/>
                        </a:buClr>
                        <a:buSzPts val="2400"/>
                        <a:buFont typeface="Arial"/>
                        <a:buNone/>
                      </a:pPr>
                      <a:r>
                        <a:rPr lang="en-US" sz="1400" b="1" u="none" strike="noStrike" kern="1200" cap="none" dirty="0">
                          <a:solidFill>
                            <a:schemeClr val="bg1"/>
                          </a:solidFill>
                          <a:latin typeface="Arial"/>
                          <a:ea typeface="Arial"/>
                          <a:cs typeface="Arial"/>
                        </a:rPr>
                        <a:t>Sales</a:t>
                      </a:r>
                      <a:r>
                        <a:rPr lang="en-US" sz="1400" b="1" u="none" strike="noStrike" kern="1200" cap="none" baseline="0" dirty="0">
                          <a:solidFill>
                            <a:schemeClr val="bg1"/>
                          </a:solidFill>
                          <a:latin typeface="Arial"/>
                          <a:ea typeface="Arial"/>
                          <a:cs typeface="Arial"/>
                        </a:rPr>
                        <a:t> Forecasting Tool For E-commerce</a:t>
                      </a:r>
                      <a:endParaRPr sz="1400" b="1" u="none" strike="noStrike" kern="1200" cap="none" dirty="0">
                        <a:solidFill>
                          <a:schemeClr val="bg1"/>
                        </a:solidFill>
                        <a:latin typeface="Arial"/>
                        <a:ea typeface="Arial"/>
                        <a:cs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271122">
                <a:tc gridSpan="2">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dirty="0">
                          <a:solidFill>
                            <a:srgbClr val="FFC000"/>
                          </a:solidFill>
                          <a:latin typeface="Arial"/>
                          <a:ea typeface="Arial"/>
                          <a:cs typeface="Arial"/>
                          <a:sym typeface="Arial"/>
                        </a:rPr>
                        <a:t>Project Description</a:t>
                      </a:r>
                      <a:endParaRPr sz="1400" b="1" dirty="0">
                        <a:solidFill>
                          <a:srgbClr val="FFC000"/>
                        </a:solidFil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4185713">
                <a:tc gridSpan="2">
                  <a:txBody>
                    <a:bodyPr/>
                    <a:lstStyle/>
                    <a:p>
                      <a:pPr marL="0" marR="0" lvl="0" indent="0" algn="l" rtl="0">
                        <a:lnSpc>
                          <a:spcPct val="100000"/>
                        </a:lnSpc>
                        <a:spcBef>
                          <a:spcPts val="0"/>
                        </a:spcBef>
                        <a:spcAft>
                          <a:spcPts val="0"/>
                        </a:spcAft>
                        <a:buClr>
                          <a:schemeClr val="bg1"/>
                        </a:buClr>
                        <a:buSzPts val="2200"/>
                        <a:buFont typeface="Arial"/>
                        <a:buNone/>
                      </a:pPr>
                      <a:r>
                        <a:rPr lang="en-US" sz="1400" b="0" u="none" strike="noStrike" cap="none" dirty="0">
                          <a:solidFill>
                            <a:schemeClr val="bg1"/>
                          </a:solidFill>
                          <a:latin typeface="Arial"/>
                          <a:ea typeface="Arial"/>
                          <a:cs typeface="Arial"/>
                          <a:sym typeface="Arial"/>
                        </a:rPr>
                        <a:t>This final year project centers around the development of a sophisticated web-based tool tailored for e-commerce platforms. This tool facilitates the seamless registration of both sellers and buyers onto a centralized platform, providing them with a comprehensive suite of features designed to enhance decision-making processes within the e-commerce domain.</a:t>
                      </a:r>
                      <a:br>
                        <a:rPr lang="en-US" sz="1400" b="0" u="none" strike="noStrike" cap="none" dirty="0">
                          <a:solidFill>
                            <a:schemeClr val="bg1"/>
                          </a:solidFill>
                          <a:latin typeface="Arial"/>
                          <a:ea typeface="Arial"/>
                          <a:cs typeface="Arial"/>
                          <a:sym typeface="Arial"/>
                        </a:rPr>
                      </a:br>
                      <a:br>
                        <a:rPr lang="en-US" sz="1400" b="0" u="none" strike="noStrike" cap="none" dirty="0">
                          <a:solidFill>
                            <a:schemeClr val="bg1"/>
                          </a:solidFill>
                          <a:latin typeface="Arial"/>
                          <a:ea typeface="Arial"/>
                          <a:cs typeface="Arial"/>
                          <a:sym typeface="Arial"/>
                        </a:rPr>
                      </a:br>
                      <a:r>
                        <a:rPr lang="en-US" sz="1400" b="0" u="none" strike="noStrike" cap="none" dirty="0">
                          <a:solidFill>
                            <a:schemeClr val="bg1"/>
                          </a:solidFill>
                          <a:latin typeface="Arial"/>
                          <a:ea typeface="Arial"/>
                          <a:cs typeface="Arial"/>
                          <a:sym typeface="Arial"/>
                        </a:rPr>
                        <a:t>Upon registering on the platform, users can leverage the tool to access detailed information about specific products listed on e-commerce websites. This includes a retrospective analysis of past sales, robust tracking of various product attributes, and a forward-looking forecasting mechanism. The forecasting component is particularly impactful, enabling sellers to anticipate the future profitability and growth trajectory of a given product.</a:t>
                      </a:r>
                      <a:br>
                        <a:rPr lang="en-US" sz="1400" b="0" u="none" strike="noStrike" cap="none" dirty="0">
                          <a:solidFill>
                            <a:schemeClr val="bg1"/>
                          </a:solidFill>
                          <a:latin typeface="Arial"/>
                          <a:ea typeface="Arial"/>
                          <a:cs typeface="Arial"/>
                          <a:sym typeface="Arial"/>
                        </a:rPr>
                      </a:br>
                      <a:br>
                        <a:rPr lang="en-US" sz="1400" b="0" u="none" strike="noStrike" cap="none" dirty="0">
                          <a:solidFill>
                            <a:schemeClr val="bg1"/>
                          </a:solidFill>
                          <a:latin typeface="Arial"/>
                          <a:ea typeface="Arial"/>
                          <a:cs typeface="Arial"/>
                          <a:sym typeface="Arial"/>
                        </a:rPr>
                      </a:br>
                      <a:r>
                        <a:rPr lang="en-US" sz="1400" b="0" u="none" strike="noStrike" cap="none" dirty="0">
                          <a:solidFill>
                            <a:schemeClr val="bg1"/>
                          </a:solidFill>
                          <a:latin typeface="Arial"/>
                          <a:ea typeface="Arial"/>
                          <a:cs typeface="Arial"/>
                          <a:sym typeface="Arial"/>
                        </a:rPr>
                        <a:t>In essence, our project aims to empower sellers with the critical insights necessary for strategic analysis and informed bulk purchasing decisions. As we undertake this final year endeavor, our commitment is to deliver a solution that not only meets academic standards but also contributes substantively to the practical needs of the e-commerce industry. Through meticulous development and rigorous analysis, we aspire to provide a tool that not only facilitates better analysis of products but also assists sellers in making informed decisions regarding bulk purchases, ultimately optimizing their profitability.</a:t>
                      </a:r>
                      <a:br>
                        <a:rPr lang="en-US" sz="1400" b="0" u="none" strike="noStrike" cap="none" dirty="0">
                          <a:solidFill>
                            <a:schemeClr val="bg1"/>
                          </a:solidFill>
                          <a:latin typeface="Arial"/>
                          <a:ea typeface="Arial"/>
                          <a:cs typeface="Arial"/>
                          <a:sym typeface="Arial"/>
                        </a:rPr>
                      </a:br>
                      <a:endParaRPr lang="en-US" sz="1300" b="1" u="none" strike="noStrike" cap="none" dirty="0">
                        <a:solidFill>
                          <a:schemeClr val="bg1"/>
                        </a:solidFill>
                        <a:latin typeface="Arial"/>
                        <a:ea typeface="Arial"/>
                        <a:cs typeface="Arial"/>
                        <a:sym typeface="Arial"/>
                      </a:endParaRPr>
                    </a:p>
                    <a:p>
                      <a:pPr marL="0" marR="0" lvl="0" indent="0" algn="just" rtl="0">
                        <a:lnSpc>
                          <a:spcPct val="100000"/>
                        </a:lnSpc>
                        <a:spcBef>
                          <a:spcPts val="0"/>
                        </a:spcBef>
                        <a:spcAft>
                          <a:spcPts val="0"/>
                        </a:spcAft>
                        <a:buClr>
                          <a:schemeClr val="bg1"/>
                        </a:buClr>
                        <a:buSzPts val="2200"/>
                        <a:buFont typeface="Arial"/>
                        <a:buNone/>
                      </a:pPr>
                      <a:r>
                        <a:rPr lang="en-US" sz="1300" b="1" u="none" strike="noStrike" cap="none" dirty="0">
                          <a:solidFill>
                            <a:schemeClr val="bg1"/>
                          </a:solidFill>
                          <a:latin typeface="Arial"/>
                          <a:ea typeface="Arial"/>
                          <a:cs typeface="Arial"/>
                          <a:sym typeface="Arial"/>
                        </a:rPr>
                        <a:t>Advantages/Impact:</a:t>
                      </a:r>
                    </a:p>
                    <a:p>
                      <a:pPr marL="285750" marR="0" lvl="0" indent="-285750" algn="just" rtl="0">
                        <a:lnSpc>
                          <a:spcPct val="100000"/>
                        </a:lnSpc>
                        <a:spcBef>
                          <a:spcPts val="0"/>
                        </a:spcBef>
                        <a:spcAft>
                          <a:spcPts val="0"/>
                        </a:spcAft>
                        <a:buClr>
                          <a:schemeClr val="bg1"/>
                        </a:buClr>
                        <a:buSzPts val="2200"/>
                        <a:buFont typeface="Arial" panose="020B0604020202020204" pitchFamily="34" charset="0"/>
                        <a:buChar char="•"/>
                      </a:pPr>
                      <a:r>
                        <a:rPr lang="en-US" sz="1300" b="1" u="none" strike="noStrike" cap="none" dirty="0">
                          <a:solidFill>
                            <a:schemeClr val="bg1"/>
                          </a:solidFill>
                          <a:latin typeface="Arial"/>
                          <a:ea typeface="Arial"/>
                          <a:cs typeface="Arial"/>
                          <a:sym typeface="Arial"/>
                        </a:rPr>
                        <a:t>1. Empowers sellers with insights for strategic product analysis and bulk purchasing.</a:t>
                      </a:r>
                    </a:p>
                    <a:p>
                      <a:pPr marL="285750" marR="0" lvl="0" indent="-285750" algn="just" rtl="0">
                        <a:lnSpc>
                          <a:spcPct val="100000"/>
                        </a:lnSpc>
                        <a:spcBef>
                          <a:spcPts val="0"/>
                        </a:spcBef>
                        <a:spcAft>
                          <a:spcPts val="0"/>
                        </a:spcAft>
                        <a:buClr>
                          <a:schemeClr val="bg1"/>
                        </a:buClr>
                        <a:buSzPts val="2200"/>
                        <a:buFont typeface="Arial" panose="020B0604020202020204" pitchFamily="34" charset="0"/>
                        <a:buChar char="•"/>
                      </a:pPr>
                      <a:r>
                        <a:rPr lang="en-US" sz="1300" b="1" u="none" strike="noStrike" cap="none" dirty="0">
                          <a:solidFill>
                            <a:schemeClr val="bg1"/>
                          </a:solidFill>
                          <a:latin typeface="Arial"/>
                          <a:ea typeface="Arial"/>
                          <a:cs typeface="Arial"/>
                          <a:sym typeface="Arial"/>
                        </a:rPr>
                        <a:t>2. Distinguishes businesses through the introduction of advanced sales forecasting.</a:t>
                      </a:r>
                    </a:p>
                    <a:p>
                      <a:pPr marL="285750" marR="0" lvl="0" indent="-285750" algn="just" rtl="0">
                        <a:lnSpc>
                          <a:spcPct val="100000"/>
                        </a:lnSpc>
                        <a:spcBef>
                          <a:spcPts val="0"/>
                        </a:spcBef>
                        <a:spcAft>
                          <a:spcPts val="0"/>
                        </a:spcAft>
                        <a:buClr>
                          <a:schemeClr val="bg1"/>
                        </a:buClr>
                        <a:buSzPts val="2200"/>
                        <a:buFont typeface="Arial" panose="020B0604020202020204" pitchFamily="34" charset="0"/>
                        <a:buChar char="•"/>
                      </a:pPr>
                      <a:r>
                        <a:rPr lang="en-US" sz="1300" b="1" u="none" strike="noStrike" cap="none" dirty="0">
                          <a:solidFill>
                            <a:schemeClr val="bg1"/>
                          </a:solidFill>
                          <a:latin typeface="Arial"/>
                          <a:ea typeface="Arial"/>
                          <a:cs typeface="Arial"/>
                          <a:sym typeface="Arial"/>
                        </a:rPr>
                        <a:t>3. Maximizes efficiency by tapping into established international market infrastructure.</a:t>
                      </a:r>
                    </a:p>
                    <a:p>
                      <a:pPr marL="285750" marR="0" lvl="0" indent="-285750" algn="just" rtl="0">
                        <a:lnSpc>
                          <a:spcPct val="100000"/>
                        </a:lnSpc>
                        <a:spcBef>
                          <a:spcPts val="0"/>
                        </a:spcBef>
                        <a:spcAft>
                          <a:spcPts val="0"/>
                        </a:spcAft>
                        <a:buClr>
                          <a:schemeClr val="bg1"/>
                        </a:buClr>
                        <a:buSzPts val="2200"/>
                        <a:buFont typeface="Arial" panose="020B0604020202020204" pitchFamily="34" charset="0"/>
                        <a:buChar char="•"/>
                      </a:pPr>
                      <a:r>
                        <a:rPr lang="en-US" sz="1300" b="1" u="none" strike="noStrike" cap="none" dirty="0">
                          <a:solidFill>
                            <a:schemeClr val="bg1"/>
                          </a:solidFill>
                          <a:latin typeface="Arial"/>
                          <a:ea typeface="Arial"/>
                          <a:cs typeface="Arial"/>
                          <a:sym typeface="Arial"/>
                        </a:rPr>
                        <a:t>4. Engages a global community for collaborative feedback and continuous improvement.</a:t>
                      </a:r>
                    </a:p>
                    <a:p>
                      <a:pPr marL="285750" marR="0" lvl="0" indent="-285750" algn="just" rtl="0">
                        <a:lnSpc>
                          <a:spcPct val="100000"/>
                        </a:lnSpc>
                        <a:spcBef>
                          <a:spcPts val="0"/>
                        </a:spcBef>
                        <a:spcAft>
                          <a:spcPts val="0"/>
                        </a:spcAft>
                        <a:buClr>
                          <a:schemeClr val="bg1"/>
                        </a:buClr>
                        <a:buSzPts val="2200"/>
                        <a:buFont typeface="Arial" panose="020B0604020202020204" pitchFamily="34" charset="0"/>
                        <a:buChar char="•"/>
                      </a:pPr>
                      <a:r>
                        <a:rPr lang="en-US" sz="1300" b="1" u="none" strike="noStrike" cap="none" dirty="0">
                          <a:solidFill>
                            <a:schemeClr val="bg1"/>
                          </a:solidFill>
                          <a:latin typeface="Arial"/>
                          <a:ea typeface="Arial"/>
                          <a:cs typeface="Arial"/>
                          <a:sym typeface="Arial"/>
                        </a:rPr>
                        <a:t>5. Provides a comprehensive view of both local and international markets for well-rounded strategic planning.</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hMerge="1">
                  <a:txBody>
                    <a:bodyPr/>
                    <a:lstStyle/>
                    <a:p>
                      <a:endParaRPr lang="en-US"/>
                    </a:p>
                  </a:txBody>
                  <a:tcPr/>
                </a:tc>
                <a:extLst>
                  <a:ext uri="{0D108BD9-81ED-4DB2-BD59-A6C34878D82A}">
                    <a16:rowId xmlns:a16="http://schemas.microsoft.com/office/drawing/2014/main" val="10003"/>
                  </a:ext>
                </a:extLst>
              </a:tr>
              <a:tr h="271122">
                <a:tc gridSpan="2">
                  <a:txBody>
                    <a:bodyPr/>
                    <a:lstStyle/>
                    <a:p>
                      <a:pPr marL="0" marR="0" lvl="0" indent="0" algn="l" rtl="0">
                        <a:lnSpc>
                          <a:spcPct val="100000"/>
                        </a:lnSpc>
                        <a:spcBef>
                          <a:spcPts val="0"/>
                        </a:spcBef>
                        <a:spcAft>
                          <a:spcPts val="0"/>
                        </a:spcAft>
                        <a:buClr>
                          <a:schemeClr val="dk1"/>
                        </a:buClr>
                        <a:buSzPts val="1600"/>
                        <a:buFont typeface="Arial"/>
                        <a:buNone/>
                      </a:pPr>
                      <a:r>
                        <a:rPr lang="en-US" sz="1400" b="1" u="none" strike="noStrike" cap="none" dirty="0">
                          <a:solidFill>
                            <a:srgbClr val="FFC000"/>
                          </a:solidFill>
                          <a:latin typeface="Arial"/>
                          <a:ea typeface="Arial"/>
                          <a:cs typeface="Arial"/>
                          <a:sym typeface="Arial"/>
                        </a:rPr>
                        <a:t>Student Names</a:t>
                      </a:r>
                      <a:endParaRPr sz="1400" dirty="0">
                        <a:solidFill>
                          <a:srgbClr val="FFC000"/>
                        </a:solidFil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hMerge="1">
                  <a:txBody>
                    <a:bodyPr/>
                    <a:lstStyle/>
                    <a:p>
                      <a:endParaRPr lang="en-US"/>
                    </a:p>
                  </a:txBody>
                  <a:tcPr/>
                </a:tc>
                <a:extLst>
                  <a:ext uri="{0D108BD9-81ED-4DB2-BD59-A6C34878D82A}">
                    <a16:rowId xmlns:a16="http://schemas.microsoft.com/office/drawing/2014/main" val="10004"/>
                  </a:ext>
                </a:extLst>
              </a:tr>
              <a:tr h="240648">
                <a:tc gridSpan="2">
                  <a:txBody>
                    <a:bodyPr/>
                    <a:lstStyle/>
                    <a:p>
                      <a:pPr marL="0" marR="0" lvl="0" indent="0" algn="l" rtl="0">
                        <a:lnSpc>
                          <a:spcPct val="100000"/>
                        </a:lnSpc>
                        <a:spcBef>
                          <a:spcPts val="0"/>
                        </a:spcBef>
                        <a:spcAft>
                          <a:spcPts val="0"/>
                        </a:spcAft>
                        <a:buClr>
                          <a:schemeClr val="dk1"/>
                        </a:buClr>
                        <a:buSzPts val="1600"/>
                        <a:buFont typeface="Arial"/>
                        <a:buNone/>
                      </a:pPr>
                      <a:r>
                        <a:rPr lang="en-US" sz="1200" b="1" dirty="0">
                          <a:solidFill>
                            <a:schemeClr val="bg1"/>
                          </a:solidFill>
                          <a:latin typeface="Arial" panose="020B0604020202020204" pitchFamily="34" charset="0"/>
                          <a:cs typeface="Arial" panose="020B0604020202020204" pitchFamily="34" charset="0"/>
                        </a:rPr>
                        <a:t>M Adnan Malik (F20605005) || Hassan Asif (F20605033) || </a:t>
                      </a:r>
                      <a:r>
                        <a:rPr lang="en-US" sz="1200" b="1" dirty="0" err="1">
                          <a:solidFill>
                            <a:schemeClr val="bg1"/>
                          </a:solidFill>
                          <a:latin typeface="Arial" panose="020B0604020202020204" pitchFamily="34" charset="0"/>
                          <a:cs typeface="Arial" panose="020B0604020202020204" pitchFamily="34" charset="0"/>
                        </a:rPr>
                        <a:t>Mehmood</a:t>
                      </a:r>
                      <a:r>
                        <a:rPr lang="en-US" sz="1200" b="1" dirty="0">
                          <a:solidFill>
                            <a:schemeClr val="bg1"/>
                          </a:solidFill>
                          <a:latin typeface="Arial" panose="020B0604020202020204" pitchFamily="34" charset="0"/>
                          <a:cs typeface="Arial" panose="020B0604020202020204" pitchFamily="34" charset="0"/>
                        </a:rPr>
                        <a:t> </a:t>
                      </a:r>
                      <a:r>
                        <a:rPr lang="en-US" sz="1200" b="1" dirty="0" err="1">
                          <a:solidFill>
                            <a:schemeClr val="bg1"/>
                          </a:solidFill>
                          <a:latin typeface="Arial" panose="020B0604020202020204" pitchFamily="34" charset="0"/>
                          <a:cs typeface="Arial" panose="020B0604020202020204" pitchFamily="34" charset="0"/>
                        </a:rPr>
                        <a:t>ul</a:t>
                      </a:r>
                      <a:r>
                        <a:rPr lang="en-US" sz="1200" b="1" dirty="0">
                          <a:solidFill>
                            <a:schemeClr val="bg1"/>
                          </a:solidFill>
                          <a:latin typeface="Arial" panose="020B0604020202020204" pitchFamily="34" charset="0"/>
                          <a:cs typeface="Arial" panose="020B0604020202020204" pitchFamily="34" charset="0"/>
                        </a:rPr>
                        <a:t> </a:t>
                      </a:r>
                      <a:r>
                        <a:rPr lang="en-US" sz="1200" b="1" dirty="0" err="1">
                          <a:solidFill>
                            <a:schemeClr val="bg1"/>
                          </a:solidFill>
                          <a:latin typeface="Arial" panose="020B0604020202020204" pitchFamily="34" charset="0"/>
                          <a:cs typeface="Arial" panose="020B0604020202020204" pitchFamily="34" charset="0"/>
                        </a:rPr>
                        <a:t>Haq</a:t>
                      </a:r>
                      <a:r>
                        <a:rPr lang="en-US" sz="1200" b="1" dirty="0">
                          <a:solidFill>
                            <a:schemeClr val="bg1"/>
                          </a:solidFill>
                          <a:latin typeface="Arial" panose="020B0604020202020204" pitchFamily="34" charset="0"/>
                          <a:cs typeface="Arial" panose="020B0604020202020204" pitchFamily="34" charset="0"/>
                        </a:rPr>
                        <a:t> (F20605012) || Muhammad Usama (F20605046)</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hMerge="1">
                  <a:txBody>
                    <a:bodyPr/>
                    <a:lstStyle/>
                    <a:p>
                      <a:endParaRPr lang="en-US"/>
                    </a:p>
                  </a:txBody>
                  <a:tcPr/>
                </a:tc>
                <a:extLst>
                  <a:ext uri="{0D108BD9-81ED-4DB2-BD59-A6C34878D82A}">
                    <a16:rowId xmlns:a16="http://schemas.microsoft.com/office/drawing/2014/main" val="10005"/>
                  </a:ext>
                </a:extLst>
              </a:tr>
              <a:tr h="301596">
                <a:tc>
                  <a:txBody>
                    <a:bodyPr/>
                    <a:lstStyle/>
                    <a:p>
                      <a:pPr marL="0" marR="0" lvl="0" indent="0" algn="l" rtl="0">
                        <a:lnSpc>
                          <a:spcPct val="100000"/>
                        </a:lnSpc>
                        <a:spcBef>
                          <a:spcPts val="0"/>
                        </a:spcBef>
                        <a:spcAft>
                          <a:spcPts val="0"/>
                        </a:spcAft>
                        <a:buClr>
                          <a:schemeClr val="dk1"/>
                        </a:buClr>
                        <a:buSzPts val="1600"/>
                        <a:buFont typeface="Arial"/>
                        <a:buNone/>
                      </a:pPr>
                      <a:r>
                        <a:rPr lang="en-US" sz="1400" b="1" u="none" strike="noStrike" cap="none" dirty="0">
                          <a:solidFill>
                            <a:srgbClr val="FFC000"/>
                          </a:solidFill>
                          <a:latin typeface="Arial"/>
                          <a:ea typeface="Arial"/>
                          <a:cs typeface="Arial"/>
                          <a:sym typeface="Arial"/>
                        </a:rPr>
                        <a:t>Advisor</a:t>
                      </a:r>
                      <a:endParaRPr sz="1400" dirty="0">
                        <a:solidFill>
                          <a:srgbClr val="FFC000"/>
                        </a:solidFil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b="1" u="none" strike="noStrike" cap="none" dirty="0">
                          <a:solidFill>
                            <a:srgbClr val="FFC000"/>
                          </a:solidFill>
                          <a:latin typeface="Arial"/>
                          <a:ea typeface="Arial"/>
                          <a:cs typeface="Arial"/>
                          <a:sym typeface="Arial"/>
                        </a:rPr>
                        <a:t>Co-Advisor</a:t>
                      </a:r>
                      <a:endParaRPr sz="1600" dirty="0">
                        <a:solidFill>
                          <a:srgbClr val="FFC000"/>
                        </a:solidFil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6"/>
                  </a:ext>
                </a:extLst>
              </a:tr>
              <a:tr h="255885">
                <a:tc>
                  <a:txBody>
                    <a:bodyPr/>
                    <a:lstStyle/>
                    <a:p>
                      <a:pPr marL="0" marR="0" lvl="0" indent="0" algn="ctr" rtl="0">
                        <a:spcBef>
                          <a:spcPts val="0"/>
                        </a:spcBef>
                        <a:spcAft>
                          <a:spcPts val="0"/>
                        </a:spcAft>
                        <a:buNone/>
                      </a:pPr>
                      <a:r>
                        <a:rPr lang="en-US" sz="1200" b="1" dirty="0">
                          <a:solidFill>
                            <a:schemeClr val="bg1"/>
                          </a:solidFill>
                          <a:latin typeface="Arial" panose="020B0604020202020204" pitchFamily="34" charset="0"/>
                          <a:cs typeface="Arial" panose="020B0604020202020204" pitchFamily="34" charset="0"/>
                        </a:rPr>
                        <a:t>Dr. </a:t>
                      </a:r>
                      <a:r>
                        <a:rPr lang="en-US" sz="1200" b="1" dirty="0" err="1">
                          <a:solidFill>
                            <a:schemeClr val="bg1"/>
                          </a:solidFill>
                          <a:latin typeface="Arial" panose="020B0604020202020204" pitchFamily="34" charset="0"/>
                          <a:cs typeface="Arial" panose="020B0604020202020204" pitchFamily="34" charset="0"/>
                        </a:rPr>
                        <a:t>Benish</a:t>
                      </a:r>
                      <a:endParaRPr sz="1200" b="1" dirty="0">
                        <a:solidFill>
                          <a:schemeClr val="bg1"/>
                        </a:solidFill>
                        <a:latin typeface="Arial" panose="020B0604020202020204" pitchFamily="34" charset="0"/>
                        <a:cs typeface="Arial" panose="020B0604020202020204" pitchFamily="34" charset="0"/>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tc>
                  <a:txBody>
                    <a:bodyPr/>
                    <a:lstStyle/>
                    <a:p>
                      <a:pPr marL="0" marR="0" lvl="0" indent="0" algn="ctr" rtl="0">
                        <a:spcBef>
                          <a:spcPts val="0"/>
                        </a:spcBef>
                        <a:spcAft>
                          <a:spcPts val="0"/>
                        </a:spcAft>
                        <a:buNone/>
                      </a:pPr>
                      <a:r>
                        <a:rPr lang="en-US" sz="1300" b="1" dirty="0">
                          <a:solidFill>
                            <a:schemeClr val="bg1"/>
                          </a:solidFill>
                          <a:latin typeface="Arial"/>
                          <a:ea typeface="Arial"/>
                          <a:cs typeface="Arial"/>
                          <a:sym typeface="Arial"/>
                        </a:rPr>
                        <a:t>Dr. Ali Arshad</a:t>
                      </a:r>
                      <a:endParaRPr sz="1300" b="1"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7"/>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a:t>
            </a:fld>
            <a:endParaRPr lang="en-US" sz="1039" kern="0">
              <a:solidFill>
                <a:srgbClr val="888888"/>
              </a:solidFill>
              <a:latin typeface="Calibri"/>
              <a:cs typeface="Calibri"/>
              <a:sym typeface="Calibri"/>
            </a:endParaRPr>
          </a:p>
        </p:txBody>
      </p:sp>
    </p:spTree>
    <p:extLst>
      <p:ext uri="{BB962C8B-B14F-4D97-AF65-F5344CB8AC3E}">
        <p14:creationId xmlns:p14="http://schemas.microsoft.com/office/powerpoint/2010/main" val="3636731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b="1" dirty="0">
                <a:solidFill>
                  <a:srgbClr val="FFC000"/>
                </a:solidFill>
                <a:latin typeface="Arial"/>
                <a:ea typeface="Arial"/>
                <a:cs typeface="Arial"/>
              </a:rPr>
              <a:t>Demo / Working</a:t>
            </a:r>
            <a:r>
              <a:rPr lang="en-US" dirty="0"/>
              <a:t> </a:t>
            </a:r>
            <a:r>
              <a:rPr lang="en-US" b="1" dirty="0">
                <a:solidFill>
                  <a:srgbClr val="FFC000"/>
                </a:solidFill>
                <a:latin typeface="Arial"/>
                <a:ea typeface="Arial"/>
                <a:cs typeface="Arial"/>
              </a:rPr>
              <a:t>Model</a:t>
            </a:r>
            <a:endParaRPr lang="en-US" dirty="0"/>
          </a:p>
        </p:txBody>
      </p:sp>
      <p:graphicFrame>
        <p:nvGraphicFramePr>
          <p:cNvPr id="158" name="Google Shape;158;p7"/>
          <p:cNvGraphicFramePr/>
          <p:nvPr/>
        </p:nvGraphicFramePr>
        <p:xfrm>
          <a:off x="1148344" y="820980"/>
          <a:ext cx="9618243" cy="5097615"/>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358636">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dirty="0">
                          <a:solidFill>
                            <a:srgbClr val="FFC000"/>
                          </a:solidFill>
                        </a:rPr>
                        <a:t>Sales Forecasting  Tool For Ecommerce</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0" marR="0" lvl="0" indent="0" algn="just" rtl="0">
                        <a:lnSpc>
                          <a:spcPct val="1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p>
                    <a:p>
                      <a:pPr marL="0" marR="0" lvl="0" indent="0" algn="just" rtl="0">
                        <a:lnSpc>
                          <a:spcPct val="100000"/>
                        </a:lnSpc>
                        <a:spcBef>
                          <a:spcPts val="0"/>
                        </a:spcBef>
                        <a:spcAft>
                          <a:spcPts val="0"/>
                        </a:spcAft>
                        <a:buClr>
                          <a:schemeClr val="bg1"/>
                        </a:buClr>
                        <a:buSzPts val="2200"/>
                        <a:buFont typeface="Arial"/>
                        <a:buNone/>
                      </a:pPr>
                      <a:r>
                        <a:rPr lang="en-US" sz="1300" b="1" u="none" strike="noStrike" cap="none" dirty="0">
                          <a:solidFill>
                            <a:schemeClr val="bg1"/>
                          </a:solidFill>
                          <a:latin typeface="Arial"/>
                          <a:ea typeface="Arial"/>
                          <a:cs typeface="Arial"/>
                          <a:sym typeface="Arial"/>
                        </a:rPr>
                        <a:t>                                           Sign </a:t>
                      </a:r>
                      <a:r>
                        <a:rPr lang="en-US" sz="1300" b="0" u="none" strike="noStrike" cap="none" dirty="0">
                          <a:solidFill>
                            <a:schemeClr val="bg1"/>
                          </a:solidFill>
                          <a:latin typeface="Arial"/>
                          <a:ea typeface="Arial"/>
                          <a:cs typeface="Arial"/>
                          <a:sym typeface="Arial"/>
                        </a:rPr>
                        <a:t>in                                                                                  Sign Up</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10</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76D6D3F6-80EE-4931-B85D-8815EE5A2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088" y="1619569"/>
            <a:ext cx="4146763" cy="4146763"/>
          </a:xfrm>
          <a:prstGeom prst="rect">
            <a:avLst/>
          </a:prstGeom>
        </p:spPr>
      </p:pic>
      <p:pic>
        <p:nvPicPr>
          <p:cNvPr id="6" name="Picture 5">
            <a:extLst>
              <a:ext uri="{FF2B5EF4-FFF2-40B4-BE49-F238E27FC236}">
                <a16:creationId xmlns:a16="http://schemas.microsoft.com/office/drawing/2014/main" id="{B327E752-BCE2-4870-A9E9-A1EB33C14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595" y="1619569"/>
            <a:ext cx="4210266" cy="4064794"/>
          </a:xfrm>
          <a:prstGeom prst="rect">
            <a:avLst/>
          </a:prstGeom>
        </p:spPr>
      </p:pic>
    </p:spTree>
    <p:extLst>
      <p:ext uri="{BB962C8B-B14F-4D97-AF65-F5344CB8AC3E}">
        <p14:creationId xmlns:p14="http://schemas.microsoft.com/office/powerpoint/2010/main" val="3067253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nvGraphicFramePr>
        <p:xfrm>
          <a:off x="1148344" y="820980"/>
          <a:ext cx="9618243" cy="5097615"/>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358636">
                <a:tc>
                  <a:txBody>
                    <a:bodyPr/>
                    <a:lstStyle/>
                    <a:p>
                      <a:pPr marL="0" marR="0" lvl="0" indent="0" algn="ctr" rtl="0">
                        <a:lnSpc>
                          <a:spcPct val="100000"/>
                        </a:lnSpc>
                        <a:spcBef>
                          <a:spcPts val="0"/>
                        </a:spcBef>
                        <a:spcAft>
                          <a:spcPts val="0"/>
                        </a:spcAft>
                        <a:buClr>
                          <a:schemeClr val="dk1"/>
                        </a:buClr>
                        <a:buSzPts val="2800"/>
                        <a:buFont typeface="Arial"/>
                        <a:buNone/>
                      </a:pP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0" marR="0" lvl="0" indent="0" algn="just" rtl="0">
                        <a:lnSpc>
                          <a:spcPct val="100000"/>
                        </a:lnSpc>
                        <a:spcBef>
                          <a:spcPts val="0"/>
                        </a:spcBef>
                        <a:spcAft>
                          <a:spcPts val="0"/>
                        </a:spcAft>
                        <a:buClr>
                          <a:schemeClr val="bg1"/>
                        </a:buClr>
                        <a:buSzPts val="2200"/>
                        <a:buFont typeface="Arial"/>
                        <a:buNone/>
                      </a:pPr>
                      <a:r>
                        <a:rPr lang="en-US" sz="1600" b="1" u="none" strike="noStrike" cap="none" dirty="0">
                          <a:solidFill>
                            <a:schemeClr val="bg1"/>
                          </a:solidFill>
                          <a:latin typeface="Arial"/>
                          <a:ea typeface="Arial"/>
                          <a:cs typeface="Arial"/>
                          <a:sym typeface="Arial"/>
                        </a:rPr>
                        <a:t>                                                                   </a:t>
                      </a:r>
                    </a:p>
                    <a:p>
                      <a:pPr marL="0" marR="0" lvl="0" indent="0" algn="just" rtl="0">
                        <a:lnSpc>
                          <a:spcPct val="100000"/>
                        </a:lnSpc>
                        <a:spcBef>
                          <a:spcPts val="0"/>
                        </a:spcBef>
                        <a:spcAft>
                          <a:spcPts val="0"/>
                        </a:spcAft>
                        <a:buClr>
                          <a:schemeClr val="bg1"/>
                        </a:buClr>
                        <a:buSzPts val="2200"/>
                        <a:buFont typeface="Arial"/>
                        <a:buNone/>
                      </a:pPr>
                      <a:r>
                        <a:rPr lang="en-US" sz="1600" b="1" u="none" strike="noStrike" cap="none" dirty="0">
                          <a:solidFill>
                            <a:schemeClr val="bg1"/>
                          </a:solidFill>
                          <a:latin typeface="Arial"/>
                          <a:ea typeface="Arial"/>
                          <a:cs typeface="Arial"/>
                          <a:sym typeface="Arial"/>
                        </a:rPr>
                        <a:t>                                                                        HOME PAGE</a:t>
                      </a:r>
                    </a:p>
                    <a:p>
                      <a:pPr marL="0" marR="0" lvl="0" indent="0" algn="just" rtl="0">
                        <a:lnSpc>
                          <a:spcPct val="100000"/>
                        </a:lnSpc>
                        <a:spcBef>
                          <a:spcPts val="0"/>
                        </a:spcBef>
                        <a:spcAft>
                          <a:spcPts val="0"/>
                        </a:spcAft>
                        <a:buClr>
                          <a:schemeClr val="bg1"/>
                        </a:buClr>
                        <a:buSzPts val="2200"/>
                        <a:buFont typeface="Arial"/>
                        <a:buNone/>
                      </a:pPr>
                      <a:endParaRPr lang="en-US" sz="1600" b="1"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11</a:t>
            </a:fld>
            <a:endParaRPr lang="en-US" sz="1039" kern="0">
              <a:solidFill>
                <a:srgbClr val="888888"/>
              </a:solidFill>
              <a:latin typeface="Calibri"/>
              <a:cs typeface="Calibri"/>
              <a:sym typeface="Calibri"/>
            </a:endParaRPr>
          </a:p>
        </p:txBody>
      </p:sp>
      <p:pic>
        <p:nvPicPr>
          <p:cNvPr id="10" name="Picture 9">
            <a:extLst>
              <a:ext uri="{FF2B5EF4-FFF2-40B4-BE49-F238E27FC236}">
                <a16:creationId xmlns:a16="http://schemas.microsoft.com/office/drawing/2014/main" id="{1D83C87E-44F6-4084-B652-6F10DFF82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239" y="1757936"/>
            <a:ext cx="6762452" cy="3803879"/>
          </a:xfrm>
          <a:prstGeom prst="rect">
            <a:avLst/>
          </a:prstGeom>
        </p:spPr>
      </p:pic>
    </p:spTree>
    <p:extLst>
      <p:ext uri="{BB962C8B-B14F-4D97-AF65-F5344CB8AC3E}">
        <p14:creationId xmlns:p14="http://schemas.microsoft.com/office/powerpoint/2010/main" val="401134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nvGraphicFramePr>
        <p:xfrm>
          <a:off x="1148344" y="820980"/>
          <a:ext cx="9618243" cy="5097615"/>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358636">
                <a:tc>
                  <a:txBody>
                    <a:bodyPr/>
                    <a:lstStyle/>
                    <a:p>
                      <a:pPr marL="0" marR="0" lvl="0" indent="0" algn="ctr" rtl="0">
                        <a:lnSpc>
                          <a:spcPct val="100000"/>
                        </a:lnSpc>
                        <a:spcBef>
                          <a:spcPts val="0"/>
                        </a:spcBef>
                        <a:spcAft>
                          <a:spcPts val="0"/>
                        </a:spcAft>
                        <a:buClr>
                          <a:schemeClr val="dk1"/>
                        </a:buClr>
                        <a:buSzPts val="2800"/>
                        <a:buFont typeface="Arial"/>
                        <a:buNone/>
                      </a:pP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0" marR="0" lvl="0" indent="0" algn="just" rtl="0">
                        <a:lnSpc>
                          <a:spcPct val="1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p>
                    <a:p>
                      <a:pPr marL="0" marR="0" lvl="0" indent="0" algn="just" rtl="0">
                        <a:lnSpc>
                          <a:spcPct val="10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                                                                                     HOME PAGE </a:t>
                      </a:r>
                      <a:endParaRPr lang="en-US" sz="1300" u="none" strike="noStrike" cap="none" dirty="0">
                        <a:solidFill>
                          <a:schemeClr val="bg1"/>
                        </a:solidFill>
                        <a:latin typeface="Arial"/>
                        <a:ea typeface="Arial"/>
                        <a:cs typeface="Arial"/>
                        <a:sym typeface="Arial"/>
                      </a:endParaRPr>
                    </a:p>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12</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502634DB-85C3-4CBB-ADFE-8A3F9314C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912" y="1765045"/>
            <a:ext cx="7885105" cy="3209484"/>
          </a:xfrm>
          <a:prstGeom prst="rect">
            <a:avLst/>
          </a:prstGeom>
        </p:spPr>
      </p:pic>
    </p:spTree>
    <p:extLst>
      <p:ext uri="{BB962C8B-B14F-4D97-AF65-F5344CB8AC3E}">
        <p14:creationId xmlns:p14="http://schemas.microsoft.com/office/powerpoint/2010/main" val="2765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nvGraphicFramePr>
        <p:xfrm>
          <a:off x="1148344" y="820980"/>
          <a:ext cx="9618243" cy="5379154"/>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640175">
                <a:tc>
                  <a:txBody>
                    <a:bodyPr/>
                    <a:lstStyle/>
                    <a:p>
                      <a:pPr marL="0" marR="0" lvl="0" indent="0" algn="ctr" rtl="0">
                        <a:lnSpc>
                          <a:spcPct val="100000"/>
                        </a:lnSpc>
                        <a:spcBef>
                          <a:spcPts val="0"/>
                        </a:spcBef>
                        <a:spcAft>
                          <a:spcPts val="0"/>
                        </a:spcAft>
                        <a:buClr>
                          <a:schemeClr val="dk1"/>
                        </a:buClr>
                        <a:buSzPts val="2800"/>
                        <a:buFont typeface="Arial"/>
                        <a:buNone/>
                      </a:pP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0" marR="0" lvl="0" indent="0" algn="just" rtl="0">
                        <a:lnSpc>
                          <a:spcPct val="1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p>
                    <a:p>
                      <a:pPr marL="0" marR="0" lvl="0" indent="0" algn="just" rtl="0">
                        <a:lnSpc>
                          <a:spcPct val="10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                                                                                     HOME PAGE </a:t>
                      </a:r>
                      <a:endParaRPr lang="en-US" sz="1300" u="none" strike="noStrike" cap="none" dirty="0">
                        <a:solidFill>
                          <a:schemeClr val="bg1"/>
                        </a:solidFill>
                        <a:latin typeface="Arial"/>
                        <a:ea typeface="Arial"/>
                        <a:cs typeface="Arial"/>
                        <a:sym typeface="Arial"/>
                      </a:endParaRPr>
                    </a:p>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13</a:t>
            </a:fld>
            <a:endParaRPr lang="en-US" sz="1039" kern="0">
              <a:solidFill>
                <a:srgbClr val="888888"/>
              </a:solidFill>
              <a:latin typeface="Calibri"/>
              <a:cs typeface="Calibri"/>
              <a:sym typeface="Calibri"/>
            </a:endParaRPr>
          </a:p>
        </p:txBody>
      </p:sp>
      <p:pic>
        <p:nvPicPr>
          <p:cNvPr id="5" name="Picture 4">
            <a:extLst>
              <a:ext uri="{FF2B5EF4-FFF2-40B4-BE49-F238E27FC236}">
                <a16:creationId xmlns:a16="http://schemas.microsoft.com/office/drawing/2014/main" id="{FE52B920-246C-4E98-A7D5-0960DD38B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413" y="2034420"/>
            <a:ext cx="4296657" cy="3853544"/>
          </a:xfrm>
          <a:prstGeom prst="rect">
            <a:avLst/>
          </a:prstGeom>
        </p:spPr>
      </p:pic>
      <p:pic>
        <p:nvPicPr>
          <p:cNvPr id="11" name="Picture 10">
            <a:extLst>
              <a:ext uri="{FF2B5EF4-FFF2-40B4-BE49-F238E27FC236}">
                <a16:creationId xmlns:a16="http://schemas.microsoft.com/office/drawing/2014/main" id="{D4C14F5B-204A-43C2-8050-1C1D2D11D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257" y="2000498"/>
            <a:ext cx="4306266" cy="3887466"/>
          </a:xfrm>
          <a:prstGeom prst="rect">
            <a:avLst/>
          </a:prstGeom>
        </p:spPr>
      </p:pic>
    </p:spTree>
    <p:extLst>
      <p:ext uri="{BB962C8B-B14F-4D97-AF65-F5344CB8AC3E}">
        <p14:creationId xmlns:p14="http://schemas.microsoft.com/office/powerpoint/2010/main" val="76065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nvGraphicFramePr>
        <p:xfrm>
          <a:off x="1148344" y="820980"/>
          <a:ext cx="9618243" cy="5379154"/>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640175">
                <a:tc>
                  <a:txBody>
                    <a:bodyPr/>
                    <a:lstStyle/>
                    <a:p>
                      <a:pPr marL="0" marR="0" lvl="0" indent="0" algn="ctr" rtl="0">
                        <a:lnSpc>
                          <a:spcPct val="100000"/>
                        </a:lnSpc>
                        <a:spcBef>
                          <a:spcPts val="0"/>
                        </a:spcBef>
                        <a:spcAft>
                          <a:spcPts val="0"/>
                        </a:spcAft>
                        <a:buClr>
                          <a:schemeClr val="dk1"/>
                        </a:buClr>
                        <a:buSzPts val="2800"/>
                        <a:buFont typeface="Arial"/>
                        <a:buNone/>
                      </a:pP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0" marR="0" lvl="0" indent="0" algn="just" rtl="0">
                        <a:lnSpc>
                          <a:spcPct val="1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p>
                    <a:p>
                      <a:pPr marL="0" marR="0" lvl="0" indent="0" algn="just" rtl="0">
                        <a:lnSpc>
                          <a:spcPct val="10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                                                                                     HOME PAGE </a:t>
                      </a:r>
                      <a:endParaRPr lang="en-US" sz="1300" u="none" strike="noStrike" cap="none" dirty="0">
                        <a:solidFill>
                          <a:schemeClr val="bg1"/>
                        </a:solidFill>
                        <a:latin typeface="Arial"/>
                        <a:ea typeface="Arial"/>
                        <a:cs typeface="Arial"/>
                        <a:sym typeface="Arial"/>
                      </a:endParaRPr>
                    </a:p>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14</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EFC2D089-FEE4-4E38-9774-4427236B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750" y="2097818"/>
            <a:ext cx="8006499" cy="3746791"/>
          </a:xfrm>
          <a:prstGeom prst="rect">
            <a:avLst/>
          </a:prstGeom>
        </p:spPr>
      </p:pic>
    </p:spTree>
    <p:extLst>
      <p:ext uri="{BB962C8B-B14F-4D97-AF65-F5344CB8AC3E}">
        <p14:creationId xmlns:p14="http://schemas.microsoft.com/office/powerpoint/2010/main" val="192528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124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1505457777"/>
              </p:ext>
            </p:extLst>
          </p:nvPr>
        </p:nvGraphicFramePr>
        <p:xfrm>
          <a:off x="180131" y="481255"/>
          <a:ext cx="11554670" cy="6197109"/>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554670">
                  <a:extLst>
                    <a:ext uri="{9D8B030D-6E8A-4147-A177-3AD203B41FA5}">
                      <a16:colId xmlns:a16="http://schemas.microsoft.com/office/drawing/2014/main" val="20000"/>
                    </a:ext>
                  </a:extLst>
                </a:gridCol>
              </a:tblGrid>
              <a:tr h="709383">
                <a:tc>
                  <a:txBody>
                    <a:bodyPr/>
                    <a:lstStyle/>
                    <a:p>
                      <a:pPr marL="0" marR="0" lvl="0" indent="0" algn="ctr" rtl="0">
                        <a:lnSpc>
                          <a:spcPct val="100000"/>
                        </a:lnSpc>
                        <a:spcBef>
                          <a:spcPts val="0"/>
                        </a:spcBef>
                        <a:spcAft>
                          <a:spcPts val="0"/>
                        </a:spcAft>
                        <a:buClr>
                          <a:schemeClr val="dk1"/>
                        </a:buClr>
                        <a:buSzPts val="2800"/>
                        <a:buFont typeface="Arial"/>
                        <a:buNone/>
                      </a:pPr>
                      <a:r>
                        <a:rPr lang="en-US" sz="2800" b="1" dirty="0">
                          <a:solidFill>
                            <a:srgbClr val="FFC000"/>
                          </a:solidFill>
                        </a:rPr>
                        <a:t>Dataset (1 Million Amazon Products)</a:t>
                      </a:r>
                      <a:endParaRPr sz="28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487726">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15</a:t>
            </a:fld>
            <a:endParaRPr lang="en-US" sz="1039" kern="0">
              <a:solidFill>
                <a:srgbClr val="888888"/>
              </a:solidFill>
              <a:latin typeface="Calibri"/>
              <a:cs typeface="Calibri"/>
              <a:sym typeface="Calibri"/>
            </a:endParaRPr>
          </a:p>
        </p:txBody>
      </p:sp>
      <p:pic>
        <p:nvPicPr>
          <p:cNvPr id="7" name="Picture 6">
            <a:extLst>
              <a:ext uri="{FF2B5EF4-FFF2-40B4-BE49-F238E27FC236}">
                <a16:creationId xmlns:a16="http://schemas.microsoft.com/office/drawing/2014/main" id="{254C639C-BCCB-CA4F-D680-E56693646955}"/>
              </a:ext>
            </a:extLst>
          </p:cNvPr>
          <p:cNvPicPr>
            <a:picLocks noChangeAspect="1"/>
          </p:cNvPicPr>
          <p:nvPr/>
        </p:nvPicPr>
        <p:blipFill>
          <a:blip r:embed="rId3"/>
          <a:stretch>
            <a:fillRect/>
          </a:stretch>
        </p:blipFill>
        <p:spPr>
          <a:xfrm>
            <a:off x="380694" y="1133232"/>
            <a:ext cx="11153542" cy="5545132"/>
          </a:xfrm>
          <a:prstGeom prst="rect">
            <a:avLst/>
          </a:prstGeom>
        </p:spPr>
      </p:pic>
    </p:spTree>
    <p:extLst>
      <p:ext uri="{BB962C8B-B14F-4D97-AF65-F5344CB8AC3E}">
        <p14:creationId xmlns:p14="http://schemas.microsoft.com/office/powerpoint/2010/main" val="2177610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124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2755279526"/>
              </p:ext>
            </p:extLst>
          </p:nvPr>
        </p:nvGraphicFramePr>
        <p:xfrm>
          <a:off x="0" y="481255"/>
          <a:ext cx="12191999" cy="6376745"/>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2191999">
                  <a:extLst>
                    <a:ext uri="{9D8B030D-6E8A-4147-A177-3AD203B41FA5}">
                      <a16:colId xmlns:a16="http://schemas.microsoft.com/office/drawing/2014/main" val="20000"/>
                    </a:ext>
                  </a:extLst>
                </a:gridCol>
              </a:tblGrid>
              <a:tr h="729946">
                <a:tc>
                  <a:txBody>
                    <a:bodyPr/>
                    <a:lstStyle/>
                    <a:p>
                      <a:pPr marL="0" marR="0" lvl="0" indent="0" algn="ctr" rtl="0">
                        <a:lnSpc>
                          <a:spcPct val="100000"/>
                        </a:lnSpc>
                        <a:spcBef>
                          <a:spcPts val="0"/>
                        </a:spcBef>
                        <a:spcAft>
                          <a:spcPts val="0"/>
                        </a:spcAft>
                        <a:buClr>
                          <a:schemeClr val="dk1"/>
                        </a:buClr>
                        <a:buSzPts val="2800"/>
                        <a:buFont typeface="Arial"/>
                        <a:buNone/>
                      </a:pPr>
                      <a:r>
                        <a:rPr lang="en-US" sz="2800" b="1" dirty="0">
                          <a:solidFill>
                            <a:srgbClr val="FFC000"/>
                          </a:solidFill>
                        </a:rPr>
                        <a:t>Dataset (1 Million Amazon Products)</a:t>
                      </a:r>
                      <a:endParaRPr sz="28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646799">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16</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6236C603-30B0-A8A6-4EB6-922CDF4D5265}"/>
              </a:ext>
            </a:extLst>
          </p:cNvPr>
          <p:cNvPicPr>
            <a:picLocks noChangeAspect="1"/>
          </p:cNvPicPr>
          <p:nvPr/>
        </p:nvPicPr>
        <p:blipFill>
          <a:blip r:embed="rId3"/>
          <a:stretch>
            <a:fillRect/>
          </a:stretch>
        </p:blipFill>
        <p:spPr>
          <a:xfrm>
            <a:off x="0" y="1301937"/>
            <a:ext cx="12076655" cy="5419538"/>
          </a:xfrm>
          <a:prstGeom prst="rect">
            <a:avLst/>
          </a:prstGeom>
        </p:spPr>
      </p:pic>
      <p:sp>
        <p:nvSpPr>
          <p:cNvPr id="5" name="Rectangle 4">
            <a:extLst>
              <a:ext uri="{FF2B5EF4-FFF2-40B4-BE49-F238E27FC236}">
                <a16:creationId xmlns:a16="http://schemas.microsoft.com/office/drawing/2014/main" id="{F2C71DA6-FFB9-95CE-A0C5-0D54CEBB3FAE}"/>
              </a:ext>
            </a:extLst>
          </p:cNvPr>
          <p:cNvSpPr/>
          <p:nvPr/>
        </p:nvSpPr>
        <p:spPr>
          <a:xfrm>
            <a:off x="119270" y="5556064"/>
            <a:ext cx="11794434" cy="1165412"/>
          </a:xfrm>
          <a:prstGeom prst="rect">
            <a:avLst/>
          </a:prstGeom>
          <a:noFill/>
          <a:ln w="76200">
            <a:solidFill>
              <a:srgbClr val="FF0000">
                <a:alpha val="99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13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251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753677797"/>
              </p:ext>
            </p:extLst>
          </p:nvPr>
        </p:nvGraphicFramePr>
        <p:xfrm>
          <a:off x="129330" y="468555"/>
          <a:ext cx="11859469" cy="6252920"/>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859469">
                  <a:extLst>
                    <a:ext uri="{9D8B030D-6E8A-4147-A177-3AD203B41FA5}">
                      <a16:colId xmlns:a16="http://schemas.microsoft.com/office/drawing/2014/main" val="20000"/>
                    </a:ext>
                  </a:extLst>
                </a:gridCol>
              </a:tblGrid>
              <a:tr h="744162">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2800" b="1" dirty="0">
                          <a:solidFill>
                            <a:srgbClr val="FFC000"/>
                          </a:solidFill>
                        </a:rPr>
                        <a:t>Dataset (1 Million Amazon Products)</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508758">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17</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5ADC68B5-09BE-125B-D0A9-4A8D56694589}"/>
              </a:ext>
            </a:extLst>
          </p:cNvPr>
          <p:cNvPicPr>
            <a:picLocks noChangeAspect="1"/>
          </p:cNvPicPr>
          <p:nvPr/>
        </p:nvPicPr>
        <p:blipFill>
          <a:blip r:embed="rId3"/>
          <a:stretch>
            <a:fillRect/>
          </a:stretch>
        </p:blipFill>
        <p:spPr>
          <a:xfrm>
            <a:off x="203201" y="1215495"/>
            <a:ext cx="11785598" cy="5505979"/>
          </a:xfrm>
          <a:prstGeom prst="rect">
            <a:avLst/>
          </a:prstGeom>
        </p:spPr>
      </p:pic>
    </p:spTree>
    <p:extLst>
      <p:ext uri="{BB962C8B-B14F-4D97-AF65-F5344CB8AC3E}">
        <p14:creationId xmlns:p14="http://schemas.microsoft.com/office/powerpoint/2010/main" val="266552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997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118097294"/>
              </p:ext>
            </p:extLst>
          </p:nvPr>
        </p:nvGraphicFramePr>
        <p:xfrm>
          <a:off x="129330" y="493955"/>
          <a:ext cx="11910269" cy="6227520"/>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910269">
                  <a:extLst>
                    <a:ext uri="{9D8B030D-6E8A-4147-A177-3AD203B41FA5}">
                      <a16:colId xmlns:a16="http://schemas.microsoft.com/office/drawing/2014/main" val="20000"/>
                    </a:ext>
                  </a:extLst>
                </a:gridCol>
              </a:tblGrid>
              <a:tr h="741139">
                <a:tc>
                  <a:txBody>
                    <a:bodyPr/>
                    <a:lstStyle/>
                    <a:p>
                      <a:pPr marL="0" marR="0" lvl="0" indent="0" algn="ctr" rtl="0">
                        <a:lnSpc>
                          <a:spcPct val="100000"/>
                        </a:lnSpc>
                        <a:spcBef>
                          <a:spcPts val="0"/>
                        </a:spcBef>
                        <a:spcAft>
                          <a:spcPts val="0"/>
                        </a:spcAft>
                        <a:buClr>
                          <a:schemeClr val="dk1"/>
                        </a:buClr>
                        <a:buSzPts val="2800"/>
                        <a:buFont typeface="Arial"/>
                        <a:buNone/>
                      </a:pPr>
                      <a:r>
                        <a:rPr lang="en-US" sz="2800" b="1" dirty="0">
                          <a:solidFill>
                            <a:srgbClr val="FFC000"/>
                          </a:solidFill>
                        </a:rPr>
                        <a:t>Product Listed on Amazon</a:t>
                      </a:r>
                      <a:endParaRPr sz="28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486381">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18</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2B4BDF58-8C94-81A0-4674-5315CAE38DF5}"/>
              </a:ext>
            </a:extLst>
          </p:cNvPr>
          <p:cNvPicPr>
            <a:picLocks noChangeAspect="1"/>
          </p:cNvPicPr>
          <p:nvPr/>
        </p:nvPicPr>
        <p:blipFill>
          <a:blip r:embed="rId3"/>
          <a:stretch>
            <a:fillRect/>
          </a:stretch>
        </p:blipFill>
        <p:spPr>
          <a:xfrm>
            <a:off x="129329" y="1205887"/>
            <a:ext cx="11910269" cy="5515587"/>
          </a:xfrm>
          <a:prstGeom prst="rect">
            <a:avLst/>
          </a:prstGeom>
        </p:spPr>
      </p:pic>
    </p:spTree>
    <p:extLst>
      <p:ext uri="{BB962C8B-B14F-4D97-AF65-F5344CB8AC3E}">
        <p14:creationId xmlns:p14="http://schemas.microsoft.com/office/powerpoint/2010/main" val="310201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58901"/>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3713866167"/>
              </p:ext>
            </p:extLst>
          </p:nvPr>
        </p:nvGraphicFramePr>
        <p:xfrm>
          <a:off x="106017" y="437321"/>
          <a:ext cx="11979966" cy="6284153"/>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979966">
                  <a:extLst>
                    <a:ext uri="{9D8B030D-6E8A-4147-A177-3AD203B41FA5}">
                      <a16:colId xmlns:a16="http://schemas.microsoft.com/office/drawing/2014/main" val="20000"/>
                    </a:ext>
                  </a:extLst>
                </a:gridCol>
              </a:tblGrid>
              <a:tr h="747879">
                <a:tc>
                  <a:txBody>
                    <a:bodyPr/>
                    <a:lstStyle/>
                    <a:p>
                      <a:pPr marL="0" marR="0" lvl="0" indent="0" algn="ctr" rtl="0">
                        <a:lnSpc>
                          <a:spcPct val="100000"/>
                        </a:lnSpc>
                        <a:spcBef>
                          <a:spcPts val="0"/>
                        </a:spcBef>
                        <a:spcAft>
                          <a:spcPts val="0"/>
                        </a:spcAft>
                        <a:buClr>
                          <a:schemeClr val="dk1"/>
                        </a:buClr>
                        <a:buSzPts val="2800"/>
                        <a:buFont typeface="Arial"/>
                        <a:buNone/>
                      </a:pPr>
                      <a:r>
                        <a:rPr lang="en-US" sz="2800" b="1" dirty="0">
                          <a:solidFill>
                            <a:srgbClr val="FFC000"/>
                          </a:solidFill>
                        </a:rPr>
                        <a:t>ASIN (Amazon Standard Identification Number) Code</a:t>
                      </a:r>
                      <a:endParaRPr sz="28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536274">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19</a:t>
            </a:fld>
            <a:endParaRPr lang="en-US" sz="1039" kern="0">
              <a:solidFill>
                <a:srgbClr val="888888"/>
              </a:solidFill>
              <a:latin typeface="Calibri"/>
              <a:cs typeface="Calibri"/>
              <a:sym typeface="Calibri"/>
            </a:endParaRPr>
          </a:p>
        </p:txBody>
      </p:sp>
      <p:pic>
        <p:nvPicPr>
          <p:cNvPr id="5" name="Picture 4">
            <a:extLst>
              <a:ext uri="{FF2B5EF4-FFF2-40B4-BE49-F238E27FC236}">
                <a16:creationId xmlns:a16="http://schemas.microsoft.com/office/drawing/2014/main" id="{16B99FEB-A67F-BCDF-2CB9-382A0D88C5E6}"/>
              </a:ext>
            </a:extLst>
          </p:cNvPr>
          <p:cNvPicPr>
            <a:picLocks noChangeAspect="1"/>
          </p:cNvPicPr>
          <p:nvPr/>
        </p:nvPicPr>
        <p:blipFill>
          <a:blip r:embed="rId3"/>
          <a:stretch>
            <a:fillRect/>
          </a:stretch>
        </p:blipFill>
        <p:spPr>
          <a:xfrm>
            <a:off x="242601" y="1364510"/>
            <a:ext cx="11406060" cy="5262692"/>
          </a:xfrm>
          <a:prstGeom prst="rect">
            <a:avLst/>
          </a:prstGeom>
        </p:spPr>
      </p:pic>
    </p:spTree>
    <p:extLst>
      <p:ext uri="{BB962C8B-B14F-4D97-AF65-F5344CB8AC3E}">
        <p14:creationId xmlns:p14="http://schemas.microsoft.com/office/powerpoint/2010/main" val="120285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328341068"/>
              </p:ext>
            </p:extLst>
          </p:nvPr>
        </p:nvGraphicFramePr>
        <p:xfrm>
          <a:off x="1148344" y="820980"/>
          <a:ext cx="9618243" cy="5697874"/>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358636">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342900" marR="0" lvl="0" indent="-342900" algn="just" rtl="0">
                        <a:lnSpc>
                          <a:spcPct val="300000"/>
                        </a:lnSpc>
                        <a:spcBef>
                          <a:spcPts val="0"/>
                        </a:spcBef>
                        <a:spcAft>
                          <a:spcPts val="0"/>
                        </a:spcAft>
                        <a:buClr>
                          <a:schemeClr val="bg1"/>
                        </a:buClr>
                        <a:buSzPts val="2200"/>
                        <a:buFont typeface="Arial"/>
                        <a:buAutoNum type="arabicPeriod"/>
                      </a:pPr>
                      <a:r>
                        <a:rPr lang="en-US" sz="2400" u="none" strike="noStrike" cap="none" dirty="0">
                          <a:solidFill>
                            <a:schemeClr val="bg1"/>
                          </a:solidFill>
                          <a:latin typeface="Arial"/>
                          <a:ea typeface="Arial"/>
                          <a:cs typeface="Arial"/>
                          <a:sym typeface="Arial"/>
                        </a:rPr>
                        <a:t>Market Analysis (Adnan Malik)	</a:t>
                      </a:r>
                    </a:p>
                    <a:p>
                      <a:pPr marL="342900" marR="0" lvl="0" indent="-342900" algn="just" rtl="0">
                        <a:lnSpc>
                          <a:spcPct val="300000"/>
                        </a:lnSpc>
                        <a:spcBef>
                          <a:spcPts val="0"/>
                        </a:spcBef>
                        <a:spcAft>
                          <a:spcPts val="0"/>
                        </a:spcAft>
                        <a:buClr>
                          <a:schemeClr val="bg1"/>
                        </a:buClr>
                        <a:buSzPts val="2200"/>
                        <a:buFont typeface="Arial"/>
                        <a:buAutoNum type="arabicPeriod"/>
                      </a:pPr>
                      <a:r>
                        <a:rPr lang="en-US" sz="2400" u="none" strike="noStrike" cap="none" dirty="0">
                          <a:solidFill>
                            <a:schemeClr val="bg1"/>
                          </a:solidFill>
                          <a:latin typeface="Arial"/>
                          <a:ea typeface="Arial"/>
                          <a:cs typeface="Arial"/>
                          <a:sym typeface="Arial"/>
                        </a:rPr>
                        <a:t>Similar Tools Analysis (Adnan Malik)</a:t>
                      </a:r>
                    </a:p>
                    <a:p>
                      <a:pPr marL="342900" marR="0" lvl="0" indent="-342900" algn="just" rtl="0">
                        <a:lnSpc>
                          <a:spcPct val="300000"/>
                        </a:lnSpc>
                        <a:spcBef>
                          <a:spcPts val="0"/>
                        </a:spcBef>
                        <a:spcAft>
                          <a:spcPts val="0"/>
                        </a:spcAft>
                        <a:buClr>
                          <a:schemeClr val="bg1"/>
                        </a:buClr>
                        <a:buSzPts val="2200"/>
                        <a:buFont typeface="Arial"/>
                        <a:buAutoNum type="arabicPeriod"/>
                      </a:pPr>
                      <a:r>
                        <a:rPr lang="en-US" sz="2400" u="none" strike="noStrike" cap="none" dirty="0">
                          <a:solidFill>
                            <a:schemeClr val="bg1"/>
                          </a:solidFill>
                          <a:latin typeface="Arial"/>
                          <a:ea typeface="Arial"/>
                          <a:cs typeface="Arial"/>
                          <a:sym typeface="Arial"/>
                        </a:rPr>
                        <a:t>Point</a:t>
                      </a:r>
                      <a:r>
                        <a:rPr lang="en-US" sz="2400" u="none" strike="noStrike" cap="none" baseline="0" dirty="0">
                          <a:solidFill>
                            <a:schemeClr val="bg1"/>
                          </a:solidFill>
                          <a:latin typeface="Arial"/>
                          <a:ea typeface="Arial"/>
                          <a:cs typeface="Arial"/>
                          <a:sym typeface="Arial"/>
                        </a:rPr>
                        <a:t> of Uniqueness</a:t>
                      </a:r>
                      <a:r>
                        <a:rPr lang="en-US" sz="2400" u="none" strike="noStrike" cap="none" dirty="0">
                          <a:solidFill>
                            <a:schemeClr val="bg1"/>
                          </a:solidFill>
                          <a:latin typeface="Arial"/>
                          <a:ea typeface="Arial"/>
                          <a:cs typeface="Arial"/>
                          <a:sym typeface="Arial"/>
                        </a:rPr>
                        <a:t> (Hassan Asif)	</a:t>
                      </a:r>
                    </a:p>
                    <a:p>
                      <a:pPr marL="342900" marR="0" lvl="0" indent="-342900" algn="just" rtl="0">
                        <a:lnSpc>
                          <a:spcPct val="300000"/>
                        </a:lnSpc>
                        <a:spcBef>
                          <a:spcPts val="0"/>
                        </a:spcBef>
                        <a:spcAft>
                          <a:spcPts val="0"/>
                        </a:spcAft>
                        <a:buClr>
                          <a:schemeClr val="bg1"/>
                        </a:buClr>
                        <a:buSzPts val="2200"/>
                        <a:buFont typeface="Arial"/>
                        <a:buAutoNum type="arabicPeriod"/>
                      </a:pPr>
                      <a:r>
                        <a:rPr lang="en-US" sz="2400" u="none" strike="noStrike" cap="none" dirty="0">
                          <a:solidFill>
                            <a:schemeClr val="bg1"/>
                          </a:solidFill>
                          <a:latin typeface="Arial"/>
                          <a:ea typeface="Arial"/>
                          <a:cs typeface="Arial"/>
                          <a:sym typeface="Arial"/>
                        </a:rPr>
                        <a:t>Data Gathering (Muhammad Usama)	</a:t>
                      </a:r>
                    </a:p>
                    <a:p>
                      <a:pPr marL="342900" marR="0" lvl="0" indent="-342900" algn="just" rtl="0">
                        <a:lnSpc>
                          <a:spcPct val="300000"/>
                        </a:lnSpc>
                        <a:spcBef>
                          <a:spcPts val="0"/>
                        </a:spcBef>
                        <a:spcAft>
                          <a:spcPts val="0"/>
                        </a:spcAft>
                        <a:buClr>
                          <a:schemeClr val="bg1"/>
                        </a:buClr>
                        <a:buSzPts val="2200"/>
                        <a:buFont typeface="Arial"/>
                        <a:buAutoNum type="arabicPeriod"/>
                      </a:pPr>
                      <a:r>
                        <a:rPr lang="en-US" sz="2400" u="none" strike="noStrike" cap="none" dirty="0">
                          <a:solidFill>
                            <a:schemeClr val="bg1"/>
                          </a:solidFill>
                          <a:latin typeface="Arial"/>
                          <a:ea typeface="Arial"/>
                          <a:cs typeface="Arial"/>
                          <a:sym typeface="Arial"/>
                        </a:rPr>
                        <a:t>Technologies Research (</a:t>
                      </a:r>
                      <a:r>
                        <a:rPr lang="en-US" sz="2400" u="none" strike="noStrike" cap="none" dirty="0" err="1">
                          <a:solidFill>
                            <a:schemeClr val="bg1"/>
                          </a:solidFill>
                          <a:latin typeface="Arial"/>
                          <a:ea typeface="Arial"/>
                          <a:cs typeface="Arial"/>
                          <a:sym typeface="Arial"/>
                        </a:rPr>
                        <a:t>Mehmood</a:t>
                      </a:r>
                      <a:r>
                        <a:rPr lang="en-US" sz="2400" u="none" strike="noStrike" cap="none" dirty="0">
                          <a:solidFill>
                            <a:schemeClr val="bg1"/>
                          </a:solidFill>
                          <a:latin typeface="Arial"/>
                          <a:ea typeface="Arial"/>
                          <a:cs typeface="Arial"/>
                          <a:sym typeface="Arial"/>
                        </a:rPr>
                        <a:t> </a:t>
                      </a:r>
                      <a:r>
                        <a:rPr lang="en-US" sz="2400" u="none" strike="noStrike" cap="none" dirty="0" err="1">
                          <a:solidFill>
                            <a:schemeClr val="bg1"/>
                          </a:solidFill>
                          <a:latin typeface="Arial"/>
                          <a:ea typeface="Arial"/>
                          <a:cs typeface="Arial"/>
                          <a:sym typeface="Arial"/>
                        </a:rPr>
                        <a:t>ul</a:t>
                      </a:r>
                      <a:r>
                        <a:rPr lang="en-US" sz="2400" u="none" strike="noStrike" cap="none" dirty="0">
                          <a:solidFill>
                            <a:schemeClr val="bg1"/>
                          </a:solidFill>
                          <a:latin typeface="Arial"/>
                          <a:ea typeface="Arial"/>
                          <a:cs typeface="Arial"/>
                          <a:sym typeface="Arial"/>
                        </a:rPr>
                        <a:t> </a:t>
                      </a:r>
                      <a:r>
                        <a:rPr lang="en-US" sz="2400" u="none" strike="noStrike" cap="none" dirty="0" err="1">
                          <a:solidFill>
                            <a:schemeClr val="bg1"/>
                          </a:solidFill>
                          <a:latin typeface="Arial"/>
                          <a:ea typeface="Arial"/>
                          <a:cs typeface="Arial"/>
                          <a:sym typeface="Arial"/>
                        </a:rPr>
                        <a:t>Haq</a:t>
                      </a:r>
                      <a:r>
                        <a:rPr lang="en-US" sz="2400" u="none" strike="noStrike" cap="none" dirty="0">
                          <a:solidFill>
                            <a:schemeClr val="bg1"/>
                          </a:solidFill>
                          <a:latin typeface="Arial"/>
                          <a:ea typeface="Arial"/>
                          <a:cs typeface="Arial"/>
                          <a:sym typeface="Arial"/>
                        </a:rPr>
                        <a:t>)</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a:t>
            </a:fld>
            <a:endParaRPr lang="en-US" sz="1039" kern="0">
              <a:solidFill>
                <a:srgbClr val="888888"/>
              </a:solidFill>
              <a:latin typeface="Calibri"/>
              <a:cs typeface="Calibri"/>
              <a:sym typeface="Calibri"/>
            </a:endParaRPr>
          </a:p>
        </p:txBody>
      </p:sp>
    </p:spTree>
    <p:extLst>
      <p:ext uri="{BB962C8B-B14F-4D97-AF65-F5344CB8AC3E}">
        <p14:creationId xmlns:p14="http://schemas.microsoft.com/office/powerpoint/2010/main" val="2013430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251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2017092471"/>
              </p:ext>
            </p:extLst>
          </p:nvPr>
        </p:nvGraphicFramePr>
        <p:xfrm>
          <a:off x="0" y="468556"/>
          <a:ext cx="12192000" cy="6389444"/>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2192000">
                  <a:extLst>
                    <a:ext uri="{9D8B030D-6E8A-4147-A177-3AD203B41FA5}">
                      <a16:colId xmlns:a16="http://schemas.microsoft.com/office/drawing/2014/main" val="20000"/>
                    </a:ext>
                  </a:extLst>
                </a:gridCol>
              </a:tblGrid>
              <a:tr h="760411">
                <a:tc>
                  <a:txBody>
                    <a:bodyPr/>
                    <a:lstStyle/>
                    <a:p>
                      <a:pPr marL="0" marR="0" lvl="0" indent="0" algn="ctr" rtl="0">
                        <a:lnSpc>
                          <a:spcPct val="100000"/>
                        </a:lnSpc>
                        <a:spcBef>
                          <a:spcPts val="0"/>
                        </a:spcBef>
                        <a:spcAft>
                          <a:spcPts val="0"/>
                        </a:spcAft>
                        <a:buClr>
                          <a:schemeClr val="dk1"/>
                        </a:buClr>
                        <a:buSzPts val="2800"/>
                        <a:buFont typeface="Arial"/>
                        <a:buNone/>
                      </a:pPr>
                      <a:r>
                        <a:rPr lang="en-US" sz="2800" b="1" dirty="0">
                          <a:solidFill>
                            <a:srgbClr val="FFC000"/>
                          </a:solidFill>
                        </a:rPr>
                        <a:t>Searching from ASIN</a:t>
                      </a:r>
                      <a:endParaRPr sz="28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629033">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20</a:t>
            </a:fld>
            <a:endParaRPr lang="en-US" sz="1039" kern="0">
              <a:solidFill>
                <a:srgbClr val="888888"/>
              </a:solidFill>
              <a:latin typeface="Calibri"/>
              <a:cs typeface="Calibri"/>
              <a:sym typeface="Calibri"/>
            </a:endParaRPr>
          </a:p>
        </p:txBody>
      </p:sp>
      <p:pic>
        <p:nvPicPr>
          <p:cNvPr id="5" name="Picture 4">
            <a:extLst>
              <a:ext uri="{FF2B5EF4-FFF2-40B4-BE49-F238E27FC236}">
                <a16:creationId xmlns:a16="http://schemas.microsoft.com/office/drawing/2014/main" id="{78D65829-4A5E-1C15-FF12-421A95F3B113}"/>
              </a:ext>
            </a:extLst>
          </p:cNvPr>
          <p:cNvPicPr>
            <a:picLocks noChangeAspect="1"/>
          </p:cNvPicPr>
          <p:nvPr/>
        </p:nvPicPr>
        <p:blipFill>
          <a:blip r:embed="rId3"/>
          <a:stretch>
            <a:fillRect/>
          </a:stretch>
        </p:blipFill>
        <p:spPr>
          <a:xfrm>
            <a:off x="229266" y="1271519"/>
            <a:ext cx="11733467" cy="5449956"/>
          </a:xfrm>
          <a:prstGeom prst="rect">
            <a:avLst/>
          </a:prstGeom>
        </p:spPr>
      </p:pic>
      <p:sp>
        <p:nvSpPr>
          <p:cNvPr id="3" name="Rectangle 2">
            <a:extLst>
              <a:ext uri="{FF2B5EF4-FFF2-40B4-BE49-F238E27FC236}">
                <a16:creationId xmlns:a16="http://schemas.microsoft.com/office/drawing/2014/main" id="{54AF2E3A-4448-BA11-EE43-4B724F91C898}"/>
              </a:ext>
            </a:extLst>
          </p:cNvPr>
          <p:cNvSpPr/>
          <p:nvPr/>
        </p:nvSpPr>
        <p:spPr>
          <a:xfrm>
            <a:off x="3390900" y="3733800"/>
            <a:ext cx="3949700" cy="7874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11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251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1209633873"/>
              </p:ext>
            </p:extLst>
          </p:nvPr>
        </p:nvGraphicFramePr>
        <p:xfrm>
          <a:off x="-10370" y="480614"/>
          <a:ext cx="12202369" cy="6377386"/>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2202369">
                  <a:extLst>
                    <a:ext uri="{9D8B030D-6E8A-4147-A177-3AD203B41FA5}">
                      <a16:colId xmlns:a16="http://schemas.microsoft.com/office/drawing/2014/main" val="20000"/>
                    </a:ext>
                  </a:extLst>
                </a:gridCol>
              </a:tblGrid>
              <a:tr h="758975">
                <a:tc>
                  <a:txBody>
                    <a:bodyPr/>
                    <a:lstStyle/>
                    <a:p>
                      <a:pPr marL="0" marR="0" lvl="0" indent="0" algn="ctr" rtl="0">
                        <a:lnSpc>
                          <a:spcPct val="100000"/>
                        </a:lnSpc>
                        <a:spcBef>
                          <a:spcPts val="0"/>
                        </a:spcBef>
                        <a:spcAft>
                          <a:spcPts val="0"/>
                        </a:spcAft>
                        <a:buClr>
                          <a:schemeClr val="dk1"/>
                        </a:buClr>
                        <a:buSzPts val="2800"/>
                        <a:buFont typeface="Arial"/>
                        <a:buNone/>
                      </a:pPr>
                      <a:r>
                        <a:rPr lang="en-US" sz="2800" b="1" dirty="0">
                          <a:solidFill>
                            <a:srgbClr val="FFC000"/>
                          </a:solidFill>
                        </a:rPr>
                        <a:t>Tracking and Forecasting Stats</a:t>
                      </a:r>
                      <a:endParaRPr sz="28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618411">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21</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24667615-355F-D83E-99B2-58105558378B}"/>
              </a:ext>
            </a:extLst>
          </p:cNvPr>
          <p:cNvPicPr>
            <a:picLocks noChangeAspect="1"/>
          </p:cNvPicPr>
          <p:nvPr/>
        </p:nvPicPr>
        <p:blipFill>
          <a:blip r:embed="rId3"/>
          <a:stretch>
            <a:fillRect/>
          </a:stretch>
        </p:blipFill>
        <p:spPr>
          <a:xfrm>
            <a:off x="244676" y="1359167"/>
            <a:ext cx="11350424" cy="5362308"/>
          </a:xfrm>
          <a:prstGeom prst="rect">
            <a:avLst/>
          </a:prstGeom>
        </p:spPr>
      </p:pic>
    </p:spTree>
    <p:extLst>
      <p:ext uri="{BB962C8B-B14F-4D97-AF65-F5344CB8AC3E}">
        <p14:creationId xmlns:p14="http://schemas.microsoft.com/office/powerpoint/2010/main" val="318788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124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3736183370"/>
              </p:ext>
            </p:extLst>
          </p:nvPr>
        </p:nvGraphicFramePr>
        <p:xfrm>
          <a:off x="101599" y="455213"/>
          <a:ext cx="11988801" cy="6266261"/>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988801">
                  <a:extLst>
                    <a:ext uri="{9D8B030D-6E8A-4147-A177-3AD203B41FA5}">
                      <a16:colId xmlns:a16="http://schemas.microsoft.com/office/drawing/2014/main" val="20000"/>
                    </a:ext>
                  </a:extLst>
                </a:gridCol>
              </a:tblGrid>
              <a:tr h="745750">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2800" b="1" dirty="0">
                          <a:solidFill>
                            <a:srgbClr val="FFC000"/>
                          </a:solidFill>
                        </a:rPr>
                        <a:t>Forecasting Stats (Complete View)</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520511">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22</a:t>
            </a:fld>
            <a:endParaRPr lang="en-US" sz="1039" kern="0">
              <a:solidFill>
                <a:srgbClr val="888888"/>
              </a:solidFill>
              <a:latin typeface="Calibri"/>
              <a:cs typeface="Calibri"/>
              <a:sym typeface="Calibri"/>
            </a:endParaRPr>
          </a:p>
        </p:txBody>
      </p:sp>
      <p:pic>
        <p:nvPicPr>
          <p:cNvPr id="5" name="Picture 4">
            <a:extLst>
              <a:ext uri="{FF2B5EF4-FFF2-40B4-BE49-F238E27FC236}">
                <a16:creationId xmlns:a16="http://schemas.microsoft.com/office/drawing/2014/main" id="{AC905473-0ACB-085D-488B-C0D0F4AB1A6B}"/>
              </a:ext>
            </a:extLst>
          </p:cNvPr>
          <p:cNvPicPr>
            <a:picLocks noChangeAspect="1"/>
          </p:cNvPicPr>
          <p:nvPr/>
        </p:nvPicPr>
        <p:blipFill>
          <a:blip r:embed="rId3"/>
          <a:stretch>
            <a:fillRect/>
          </a:stretch>
        </p:blipFill>
        <p:spPr>
          <a:xfrm>
            <a:off x="482600" y="1308100"/>
            <a:ext cx="11315700" cy="5323824"/>
          </a:xfrm>
          <a:prstGeom prst="rect">
            <a:avLst/>
          </a:prstGeom>
        </p:spPr>
      </p:pic>
    </p:spTree>
    <p:extLst>
      <p:ext uri="{BB962C8B-B14F-4D97-AF65-F5344CB8AC3E}">
        <p14:creationId xmlns:p14="http://schemas.microsoft.com/office/powerpoint/2010/main" val="742447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124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4069289602"/>
              </p:ext>
            </p:extLst>
          </p:nvPr>
        </p:nvGraphicFramePr>
        <p:xfrm>
          <a:off x="266700" y="544113"/>
          <a:ext cx="11684000" cy="6177361"/>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684000">
                  <a:extLst>
                    <a:ext uri="{9D8B030D-6E8A-4147-A177-3AD203B41FA5}">
                      <a16:colId xmlns:a16="http://schemas.microsoft.com/office/drawing/2014/main" val="20000"/>
                    </a:ext>
                  </a:extLst>
                </a:gridCol>
              </a:tblGrid>
              <a:tr h="735170">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2800" b="1" dirty="0">
                          <a:solidFill>
                            <a:srgbClr val="FFC000"/>
                          </a:solidFill>
                        </a:rPr>
                        <a:t>Tracking Stats(Complete View)</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442191">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23</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DDA274EA-A847-ED89-2811-AD29ECDE57CE}"/>
              </a:ext>
            </a:extLst>
          </p:cNvPr>
          <p:cNvPicPr>
            <a:picLocks noChangeAspect="1"/>
          </p:cNvPicPr>
          <p:nvPr/>
        </p:nvPicPr>
        <p:blipFill>
          <a:blip r:embed="rId3"/>
          <a:stretch>
            <a:fillRect/>
          </a:stretch>
        </p:blipFill>
        <p:spPr>
          <a:xfrm>
            <a:off x="453344" y="1346822"/>
            <a:ext cx="11217956" cy="5192090"/>
          </a:xfrm>
          <a:prstGeom prst="rect">
            <a:avLst/>
          </a:prstGeom>
        </p:spPr>
      </p:pic>
    </p:spTree>
    <p:extLst>
      <p:ext uri="{BB962C8B-B14F-4D97-AF65-F5344CB8AC3E}">
        <p14:creationId xmlns:p14="http://schemas.microsoft.com/office/powerpoint/2010/main" val="168604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87064"/>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3449154519"/>
              </p:ext>
            </p:extLst>
          </p:nvPr>
        </p:nvGraphicFramePr>
        <p:xfrm>
          <a:off x="27730" y="506655"/>
          <a:ext cx="12037269" cy="6214820"/>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2037269">
                  <a:extLst>
                    <a:ext uri="{9D8B030D-6E8A-4147-A177-3AD203B41FA5}">
                      <a16:colId xmlns:a16="http://schemas.microsoft.com/office/drawing/2014/main" val="20000"/>
                    </a:ext>
                  </a:extLst>
                </a:gridCol>
              </a:tblGrid>
              <a:tr h="739628">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2800" b="1" dirty="0">
                          <a:solidFill>
                            <a:srgbClr val="FFC000"/>
                          </a:solidFill>
                        </a:rPr>
                        <a:t>Testing of Sales from Current Year for our Model Validation and Accuracy Stats</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475192">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24</a:t>
            </a:fld>
            <a:endParaRPr lang="en-US" sz="1039" kern="0">
              <a:solidFill>
                <a:srgbClr val="888888"/>
              </a:solidFill>
              <a:latin typeface="Calibri"/>
              <a:cs typeface="Calibri"/>
              <a:sym typeface="Calibri"/>
            </a:endParaRPr>
          </a:p>
        </p:txBody>
      </p:sp>
      <p:pic>
        <p:nvPicPr>
          <p:cNvPr id="5" name="Picture 4">
            <a:extLst>
              <a:ext uri="{FF2B5EF4-FFF2-40B4-BE49-F238E27FC236}">
                <a16:creationId xmlns:a16="http://schemas.microsoft.com/office/drawing/2014/main" id="{28B47A6A-C8BC-64DE-EE1D-76D7DDDE661A}"/>
              </a:ext>
            </a:extLst>
          </p:cNvPr>
          <p:cNvPicPr>
            <a:picLocks noChangeAspect="1"/>
          </p:cNvPicPr>
          <p:nvPr/>
        </p:nvPicPr>
        <p:blipFill>
          <a:blip r:embed="rId3"/>
          <a:stretch>
            <a:fillRect/>
          </a:stretch>
        </p:blipFill>
        <p:spPr>
          <a:xfrm>
            <a:off x="1679287" y="1610140"/>
            <a:ext cx="8556356" cy="4273826"/>
          </a:xfrm>
          <a:prstGeom prst="rect">
            <a:avLst/>
          </a:prstGeom>
        </p:spPr>
      </p:pic>
      <p:pic>
        <p:nvPicPr>
          <p:cNvPr id="3" name="Picture 2">
            <a:extLst>
              <a:ext uri="{FF2B5EF4-FFF2-40B4-BE49-F238E27FC236}">
                <a16:creationId xmlns:a16="http://schemas.microsoft.com/office/drawing/2014/main" id="{34CB56DF-8B72-E5B9-862F-FC274258FF31}"/>
              </a:ext>
            </a:extLst>
          </p:cNvPr>
          <p:cNvPicPr>
            <a:picLocks noChangeAspect="1"/>
          </p:cNvPicPr>
          <p:nvPr/>
        </p:nvPicPr>
        <p:blipFill>
          <a:blip r:embed="rId3"/>
          <a:stretch>
            <a:fillRect/>
          </a:stretch>
        </p:blipFill>
        <p:spPr>
          <a:xfrm>
            <a:off x="838200" y="1355728"/>
            <a:ext cx="10376924" cy="5183184"/>
          </a:xfrm>
          <a:prstGeom prst="rect">
            <a:avLst/>
          </a:prstGeom>
        </p:spPr>
      </p:pic>
    </p:spTree>
    <p:extLst>
      <p:ext uri="{BB962C8B-B14F-4D97-AF65-F5344CB8AC3E}">
        <p14:creationId xmlns:p14="http://schemas.microsoft.com/office/powerpoint/2010/main" val="31101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98662"/>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rPr>
              <a:t>Demo / Working</a:t>
            </a:r>
            <a:r>
              <a:rPr lang="en-US" dirty="0"/>
              <a:t> </a:t>
            </a:r>
            <a:r>
              <a:rPr lang="en-US" sz="3117" b="1" dirty="0">
                <a:solidFill>
                  <a:srgbClr val="FFC000"/>
                </a:solidFill>
                <a:latin typeface="Arial"/>
                <a:ea typeface="Arial"/>
                <a:cs typeface="Arial"/>
              </a:rPr>
              <a:t>Model</a:t>
            </a:r>
          </a:p>
        </p:txBody>
      </p:sp>
      <p:graphicFrame>
        <p:nvGraphicFramePr>
          <p:cNvPr id="158" name="Google Shape;158;p7"/>
          <p:cNvGraphicFramePr/>
          <p:nvPr>
            <p:extLst>
              <p:ext uri="{D42A27DB-BD31-4B8C-83A1-F6EECF244321}">
                <p14:modId xmlns:p14="http://schemas.microsoft.com/office/powerpoint/2010/main" val="442899473"/>
              </p:ext>
            </p:extLst>
          </p:nvPr>
        </p:nvGraphicFramePr>
        <p:xfrm>
          <a:off x="0" y="514296"/>
          <a:ext cx="12192000" cy="6343703"/>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2192000">
                  <a:extLst>
                    <a:ext uri="{9D8B030D-6E8A-4147-A177-3AD203B41FA5}">
                      <a16:colId xmlns:a16="http://schemas.microsoft.com/office/drawing/2014/main" val="20000"/>
                    </a:ext>
                  </a:extLst>
                </a:gridCol>
              </a:tblGrid>
              <a:tr h="754966">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dirty="0">
                          <a:solidFill>
                            <a:srgbClr val="FFC000"/>
                          </a:solidFill>
                        </a:rPr>
                        <a:t>Testing of Sales from Current Year for our Model Validation and Accuracy Stats</a:t>
                      </a:r>
                    </a:p>
                    <a:p>
                      <a:pPr marL="0" marR="0" lvl="0" indent="0" algn="ctr" rtl="0">
                        <a:lnSpc>
                          <a:spcPct val="100000"/>
                        </a:lnSpc>
                        <a:spcBef>
                          <a:spcPts val="0"/>
                        </a:spcBef>
                        <a:spcAft>
                          <a:spcPts val="0"/>
                        </a:spcAft>
                        <a:buClr>
                          <a:schemeClr val="dk1"/>
                        </a:buClr>
                        <a:buSzPts val="2800"/>
                        <a:buFont typeface="Arial"/>
                        <a:buNone/>
                      </a:pP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588737">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25</a:t>
            </a:fld>
            <a:endParaRPr lang="en-US" sz="1039" kern="0">
              <a:solidFill>
                <a:srgbClr val="888888"/>
              </a:solidFill>
              <a:latin typeface="Calibri"/>
              <a:cs typeface="Calibri"/>
              <a:sym typeface="Calibri"/>
            </a:endParaRPr>
          </a:p>
        </p:txBody>
      </p:sp>
      <p:pic>
        <p:nvPicPr>
          <p:cNvPr id="4" name="Picture 3">
            <a:extLst>
              <a:ext uri="{FF2B5EF4-FFF2-40B4-BE49-F238E27FC236}">
                <a16:creationId xmlns:a16="http://schemas.microsoft.com/office/drawing/2014/main" id="{CB71BF57-BBB6-D486-6A15-3FE9D6BA7487}"/>
              </a:ext>
            </a:extLst>
          </p:cNvPr>
          <p:cNvPicPr>
            <a:picLocks noChangeAspect="1"/>
          </p:cNvPicPr>
          <p:nvPr/>
        </p:nvPicPr>
        <p:blipFill>
          <a:blip r:embed="rId3"/>
          <a:stretch>
            <a:fillRect/>
          </a:stretch>
        </p:blipFill>
        <p:spPr>
          <a:xfrm>
            <a:off x="69476" y="3270877"/>
            <a:ext cx="12041404" cy="983071"/>
          </a:xfrm>
          <a:prstGeom prst="rect">
            <a:avLst/>
          </a:prstGeom>
        </p:spPr>
      </p:pic>
    </p:spTree>
    <p:extLst>
      <p:ext uri="{BB962C8B-B14F-4D97-AF65-F5344CB8AC3E}">
        <p14:creationId xmlns:p14="http://schemas.microsoft.com/office/powerpoint/2010/main" val="179744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2812041499"/>
              </p:ext>
            </p:extLst>
          </p:nvPr>
        </p:nvGraphicFramePr>
        <p:xfrm>
          <a:off x="1008065" y="891946"/>
          <a:ext cx="9898802" cy="5613357"/>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898802">
                  <a:extLst>
                    <a:ext uri="{9D8B030D-6E8A-4147-A177-3AD203B41FA5}">
                      <a16:colId xmlns:a16="http://schemas.microsoft.com/office/drawing/2014/main" val="20000"/>
                    </a:ext>
                  </a:extLst>
                </a:gridCol>
              </a:tblGrid>
              <a:tr h="279108">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334249">
                <a:tc>
                  <a:txBody>
                    <a:bodyPr/>
                    <a:lstStyle/>
                    <a:p>
                      <a:pPr marL="0" marR="0" lvl="0" indent="0" algn="just" rtl="0">
                        <a:lnSpc>
                          <a:spcPct val="300000"/>
                        </a:lnSpc>
                        <a:spcBef>
                          <a:spcPts val="0"/>
                        </a:spcBef>
                        <a:spcAft>
                          <a:spcPts val="0"/>
                        </a:spcAft>
                        <a:buClr>
                          <a:schemeClr val="bg1"/>
                        </a:buClr>
                        <a:buSzPts val="2200"/>
                        <a:buFont typeface="Arial"/>
                        <a:buNone/>
                      </a:pPr>
                      <a:endParaRPr lang="en-US" sz="2400" u="none" strike="noStrike" cap="none" dirty="0">
                        <a:solidFill>
                          <a:schemeClr val="bg1"/>
                        </a:solidFill>
                        <a:latin typeface="Arial"/>
                        <a:ea typeface="Arial"/>
                        <a:cs typeface="Arial"/>
                        <a:sym typeface="Arial"/>
                      </a:endParaRPr>
                    </a:p>
                    <a:p>
                      <a:pPr marL="0" marR="0" lvl="0" indent="0" algn="ctr" rtl="0">
                        <a:lnSpc>
                          <a:spcPct val="300000"/>
                        </a:lnSpc>
                        <a:spcBef>
                          <a:spcPts val="0"/>
                        </a:spcBef>
                        <a:spcAft>
                          <a:spcPts val="0"/>
                        </a:spcAft>
                        <a:buClr>
                          <a:schemeClr val="bg1"/>
                        </a:buClr>
                        <a:buSzPts val="2200"/>
                        <a:buFont typeface="Arial"/>
                        <a:buNone/>
                      </a:pPr>
                      <a:r>
                        <a:rPr lang="en-US" sz="6000" u="none" strike="noStrike" cap="none" dirty="0">
                          <a:solidFill>
                            <a:schemeClr val="bg1"/>
                          </a:solidFill>
                          <a:latin typeface="Old English Text MT" panose="03040902040508030806" pitchFamily="66" charset="0"/>
                          <a:ea typeface="Arial"/>
                          <a:cs typeface="Arial"/>
                          <a:sym typeface="Arial"/>
                        </a:rPr>
                        <a:t>THANK</a:t>
                      </a:r>
                      <a:r>
                        <a:rPr lang="en-US" sz="6000" u="none" strike="noStrike" cap="none" baseline="0" dirty="0">
                          <a:solidFill>
                            <a:schemeClr val="bg1"/>
                          </a:solidFill>
                          <a:latin typeface="Old English Text MT" panose="03040902040508030806" pitchFamily="66" charset="0"/>
                          <a:ea typeface="Arial"/>
                          <a:cs typeface="Arial"/>
                          <a:sym typeface="Arial"/>
                        </a:rPr>
                        <a:t> YOU</a:t>
                      </a:r>
                      <a:endParaRPr lang="en-US" sz="6000" u="none" strike="noStrike" cap="none" dirty="0">
                        <a:solidFill>
                          <a:schemeClr val="bg1"/>
                        </a:solidFill>
                        <a:latin typeface="Old English Text MT" panose="03040902040508030806" pitchFamily="66" charset="0"/>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26</a:t>
            </a:fld>
            <a:endParaRPr lang="en-US" sz="1039" kern="0">
              <a:solidFill>
                <a:srgbClr val="888888"/>
              </a:solidFill>
              <a:latin typeface="Calibri"/>
              <a:cs typeface="Calibri"/>
              <a:sym typeface="Calibri"/>
            </a:endParaRPr>
          </a:p>
        </p:txBody>
      </p:sp>
    </p:spTree>
    <p:extLst>
      <p:ext uri="{BB962C8B-B14F-4D97-AF65-F5344CB8AC3E}">
        <p14:creationId xmlns:p14="http://schemas.microsoft.com/office/powerpoint/2010/main" val="259487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4291839809"/>
              </p:ext>
            </p:extLst>
          </p:nvPr>
        </p:nvGraphicFramePr>
        <p:xfrm>
          <a:off x="1148344" y="820980"/>
          <a:ext cx="9618243" cy="5900495"/>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415122">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485373">
                <a:tc>
                  <a:txBody>
                    <a:bodyPr/>
                    <a:lstStyle/>
                    <a:p>
                      <a:pPr marL="342900" marR="0" lvl="0" indent="-342900" algn="l" rtl="0">
                        <a:lnSpc>
                          <a:spcPct val="300000"/>
                        </a:lnSpc>
                        <a:spcBef>
                          <a:spcPts val="0"/>
                        </a:spcBef>
                        <a:spcAft>
                          <a:spcPts val="0"/>
                        </a:spcAft>
                        <a:buClr>
                          <a:schemeClr val="bg1"/>
                        </a:buClr>
                        <a:buSzPts val="2200"/>
                        <a:buFont typeface="Arial"/>
                        <a:buAutoNum type="arabicPeriod"/>
                      </a:pPr>
                      <a:r>
                        <a:rPr lang="en-US" sz="2400" u="none" strike="noStrike" cap="none" dirty="0">
                          <a:solidFill>
                            <a:schemeClr val="bg1"/>
                          </a:solidFill>
                          <a:latin typeface="Arial"/>
                          <a:ea typeface="Arial"/>
                          <a:cs typeface="Arial"/>
                          <a:sym typeface="Arial"/>
                        </a:rPr>
                        <a:t>Market Analysis (Local &amp;</a:t>
                      </a:r>
                      <a:r>
                        <a:rPr lang="en-US" sz="2400" u="none" strike="noStrike" cap="none" baseline="0" dirty="0">
                          <a:solidFill>
                            <a:schemeClr val="bg1"/>
                          </a:solidFill>
                          <a:latin typeface="Arial"/>
                          <a:ea typeface="Arial"/>
                          <a:cs typeface="Arial"/>
                          <a:sym typeface="Arial"/>
                        </a:rPr>
                        <a:t> International</a:t>
                      </a:r>
                      <a:r>
                        <a:rPr lang="en-US" sz="2400" u="none" strike="noStrike" cap="none" dirty="0">
                          <a:solidFill>
                            <a:schemeClr val="bg1"/>
                          </a:solidFill>
                          <a:latin typeface="Arial"/>
                          <a:ea typeface="Arial"/>
                          <a:cs typeface="Arial"/>
                          <a:sym typeface="Arial"/>
                        </a:rPr>
                        <a:t>)</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1. Market Analysis Scope:</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Exploration of local and international markets.</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2. International Market Advantage:</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Focus on the international market due to established infrastructure and robust community support.</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3. Resource-Rich Environment:</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a:t>
                      </a:r>
                      <a:r>
                        <a:rPr lang="en-US" sz="1400" u="none" strike="noStrike" cap="none" baseline="0" dirty="0">
                          <a:solidFill>
                            <a:schemeClr val="bg1"/>
                          </a:solidFill>
                          <a:latin typeface="Arial"/>
                          <a:ea typeface="Arial"/>
                          <a:cs typeface="Arial"/>
                          <a:sym typeface="Arial"/>
                        </a:rPr>
                        <a:t> </a:t>
                      </a:r>
                      <a:r>
                        <a:rPr lang="en-US" sz="1400" u="none" strike="noStrike" cap="none" dirty="0">
                          <a:solidFill>
                            <a:schemeClr val="bg1"/>
                          </a:solidFill>
                          <a:latin typeface="Arial"/>
                          <a:ea typeface="Arial"/>
                          <a:cs typeface="Arial"/>
                          <a:sym typeface="Arial"/>
                        </a:rPr>
                        <a:t>Utilizing international market resources for optimal tool development.</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4. Community-Driven Development:</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a:t>
                      </a:r>
                      <a:r>
                        <a:rPr lang="en-US" sz="1400" u="none" strike="noStrike" cap="none" baseline="0" dirty="0">
                          <a:solidFill>
                            <a:schemeClr val="bg1"/>
                          </a:solidFill>
                          <a:latin typeface="Arial"/>
                          <a:ea typeface="Arial"/>
                          <a:cs typeface="Arial"/>
                          <a:sym typeface="Arial"/>
                        </a:rPr>
                        <a:t> </a:t>
                      </a:r>
                      <a:r>
                        <a:rPr lang="en-US" sz="1400" u="none" strike="noStrike" cap="none" dirty="0">
                          <a:solidFill>
                            <a:schemeClr val="bg1"/>
                          </a:solidFill>
                          <a:latin typeface="Arial"/>
                          <a:ea typeface="Arial"/>
                          <a:cs typeface="Arial"/>
                          <a:sym typeface="Arial"/>
                        </a:rPr>
                        <a:t>Leveraging strong international community support for collaborative tool refinement.</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5. Global-Local Connectivity:</a:t>
                      </a:r>
                    </a:p>
                    <a:p>
                      <a:pPr marL="457200" marR="0" lvl="1" indent="0" algn="l"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Strategically analyzing and fostering connectivity between international and local markets for mutual benefit.</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3</a:t>
            </a:fld>
            <a:endParaRPr lang="en-US" sz="1039" kern="0">
              <a:solidFill>
                <a:srgbClr val="888888"/>
              </a:solidFill>
              <a:latin typeface="Calibri"/>
              <a:cs typeface="Calibri"/>
              <a:sym typeface="Calibri"/>
            </a:endParaRPr>
          </a:p>
        </p:txBody>
      </p:sp>
      <p:pic>
        <p:nvPicPr>
          <p:cNvPr id="2050" name="Picture 2" descr="domestic-vs-international-marketing1.jpg (493×2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758" y="1510629"/>
            <a:ext cx="3750860" cy="205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3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2045830772"/>
              </p:ext>
            </p:extLst>
          </p:nvPr>
        </p:nvGraphicFramePr>
        <p:xfrm>
          <a:off x="1008065" y="891946"/>
          <a:ext cx="9898802" cy="5966054"/>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898802">
                  <a:extLst>
                    <a:ext uri="{9D8B030D-6E8A-4147-A177-3AD203B41FA5}">
                      <a16:colId xmlns:a16="http://schemas.microsoft.com/office/drawing/2014/main" val="20000"/>
                    </a:ext>
                  </a:extLst>
                </a:gridCol>
              </a:tblGrid>
              <a:tr h="296645">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669409">
                <a:tc>
                  <a:txBody>
                    <a:bodyPr/>
                    <a:lstStyle/>
                    <a:p>
                      <a:pPr marL="0" marR="0" lvl="0" indent="0" algn="just" rtl="0">
                        <a:lnSpc>
                          <a:spcPct val="300000"/>
                        </a:lnSpc>
                        <a:spcBef>
                          <a:spcPts val="0"/>
                        </a:spcBef>
                        <a:spcAft>
                          <a:spcPts val="0"/>
                        </a:spcAft>
                        <a:buClr>
                          <a:schemeClr val="bg1"/>
                        </a:buClr>
                        <a:buSzPts val="2200"/>
                        <a:buFont typeface="Arial"/>
                        <a:buNone/>
                      </a:pPr>
                      <a:r>
                        <a:rPr lang="en-US" sz="2400" u="none" strike="noStrike" cap="none" dirty="0">
                          <a:solidFill>
                            <a:schemeClr val="bg1"/>
                          </a:solidFill>
                          <a:latin typeface="Arial"/>
                          <a:ea typeface="Arial"/>
                          <a:cs typeface="Arial"/>
                          <a:sym typeface="Arial"/>
                        </a:rPr>
                        <a:t>2.</a:t>
                      </a:r>
                      <a:r>
                        <a:rPr lang="en-US" sz="2400" u="none" strike="noStrike" cap="none" baseline="0" dirty="0">
                          <a:solidFill>
                            <a:schemeClr val="bg1"/>
                          </a:solidFill>
                          <a:latin typeface="Arial"/>
                          <a:ea typeface="Arial"/>
                          <a:cs typeface="Arial"/>
                          <a:sym typeface="Arial"/>
                        </a:rPr>
                        <a:t> </a:t>
                      </a:r>
                      <a:r>
                        <a:rPr lang="en-US" sz="2400" u="none" strike="noStrike" cap="none" dirty="0">
                          <a:solidFill>
                            <a:schemeClr val="bg1"/>
                          </a:solidFill>
                          <a:latin typeface="Arial"/>
                          <a:ea typeface="Arial"/>
                          <a:cs typeface="Arial"/>
                          <a:sym typeface="Arial"/>
                        </a:rPr>
                        <a:t>Similar Tools Analysis</a:t>
                      </a:r>
                    </a:p>
                    <a:p>
                      <a:pPr marL="0" marR="0" lvl="0" indent="0" algn="just" rtl="0">
                        <a:lnSpc>
                          <a:spcPct val="15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1. Competitive Landscape Analysis:</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In-depth examination of similar tools in the market to gain insights into their functionalities.</a:t>
                      </a:r>
                    </a:p>
                    <a:p>
                      <a:pPr marL="0" marR="0" lvl="0" indent="0" algn="just" rtl="0">
                        <a:lnSpc>
                          <a:spcPct val="15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2. Focus on Industry Leaders:</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Concentration on well-established tools like </a:t>
                      </a:r>
                      <a:r>
                        <a:rPr lang="en-US" sz="1400" u="none" strike="noStrike" cap="none" dirty="0" err="1">
                          <a:solidFill>
                            <a:schemeClr val="bg1"/>
                          </a:solidFill>
                          <a:latin typeface="Arial"/>
                          <a:ea typeface="Arial"/>
                          <a:cs typeface="Arial"/>
                          <a:sym typeface="Arial"/>
                        </a:rPr>
                        <a:t>Keepa</a:t>
                      </a:r>
                      <a:r>
                        <a:rPr lang="en-US" sz="1400" u="none" strike="noStrike" cap="none" dirty="0">
                          <a:solidFill>
                            <a:schemeClr val="bg1"/>
                          </a:solidFill>
                          <a:latin typeface="Arial"/>
                          <a:ea typeface="Arial"/>
                          <a:cs typeface="Arial"/>
                          <a:sym typeface="Arial"/>
                        </a:rPr>
                        <a:t>, Jungle Scout, Helium 10 for comprehensive analysis.</a:t>
                      </a:r>
                    </a:p>
                    <a:p>
                      <a:pPr marL="0" marR="0" lvl="0" indent="0" algn="just" rtl="0">
                        <a:lnSpc>
                          <a:spcPct val="15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3. Documentation and Hands-On Exploration:</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Thorough examination of tool documentations and hands-on </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experience with tools such as </a:t>
                      </a:r>
                      <a:r>
                        <a:rPr lang="en-US" sz="1400" u="none" strike="noStrike" cap="none" dirty="0" err="1">
                          <a:solidFill>
                            <a:schemeClr val="bg1"/>
                          </a:solidFill>
                          <a:latin typeface="Arial"/>
                          <a:ea typeface="Arial"/>
                          <a:cs typeface="Arial"/>
                          <a:sym typeface="Arial"/>
                        </a:rPr>
                        <a:t>Keepa</a:t>
                      </a:r>
                      <a:r>
                        <a:rPr lang="en-US" sz="1400" u="none" strike="noStrike" cap="none" dirty="0">
                          <a:solidFill>
                            <a:schemeClr val="bg1"/>
                          </a:solidFill>
                          <a:latin typeface="Arial"/>
                          <a:ea typeface="Arial"/>
                          <a:cs typeface="Arial"/>
                          <a:sym typeface="Arial"/>
                        </a:rPr>
                        <a:t>, Jungle Scout, Helium 10.</a:t>
                      </a:r>
                    </a:p>
                    <a:p>
                      <a:pPr marL="0" marR="0" lvl="0" indent="0" algn="just" rtl="0">
                        <a:lnSpc>
                          <a:spcPct val="15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4. Commonality in Past Sales Analysis:</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Recognition that existing tools, including </a:t>
                      </a:r>
                      <a:r>
                        <a:rPr lang="en-US" sz="1400" u="none" strike="noStrike" cap="none" dirty="0" err="1">
                          <a:solidFill>
                            <a:schemeClr val="bg1"/>
                          </a:solidFill>
                          <a:latin typeface="Arial"/>
                          <a:ea typeface="Arial"/>
                          <a:cs typeface="Arial"/>
                          <a:sym typeface="Arial"/>
                        </a:rPr>
                        <a:t>Keepa</a:t>
                      </a:r>
                      <a:r>
                        <a:rPr lang="en-US" sz="1400" u="none" strike="noStrike" cap="none" dirty="0">
                          <a:solidFill>
                            <a:schemeClr val="bg1"/>
                          </a:solidFill>
                          <a:latin typeface="Arial"/>
                          <a:ea typeface="Arial"/>
                          <a:cs typeface="Arial"/>
                          <a:sym typeface="Arial"/>
                        </a:rPr>
                        <a:t>, Jungle Scout, </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Helium 10, share common ground in past sales analysis.</a:t>
                      </a:r>
                    </a:p>
                    <a:p>
                      <a:pPr marL="0" marR="0" lvl="0" indent="0" algn="just" rtl="0">
                        <a:lnSpc>
                          <a:spcPct val="150000"/>
                        </a:lnSpc>
                        <a:spcBef>
                          <a:spcPts val="0"/>
                        </a:spcBef>
                        <a:spcAft>
                          <a:spcPts val="0"/>
                        </a:spcAft>
                        <a:buClr>
                          <a:schemeClr val="bg1"/>
                        </a:buClr>
                        <a:buSzPts val="2200"/>
                        <a:buFont typeface="Arial"/>
                        <a:buNone/>
                      </a:pPr>
                      <a:endParaRPr lang="en-US" sz="1400" u="none" strike="noStrike" cap="none" dirty="0">
                        <a:solidFill>
                          <a:schemeClr val="bg1"/>
                        </a:solidFill>
                        <a:latin typeface="Arial"/>
                        <a:ea typeface="Arial"/>
                        <a:cs typeface="Arial"/>
                        <a:sym typeface="Arial"/>
                      </a:endParaRPr>
                    </a:p>
                    <a:p>
                      <a:pPr marL="0" marR="0" lvl="0" indent="0" algn="just" rtl="0">
                        <a:lnSpc>
                          <a:spcPct val="15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5. Sales Forecasting Enhancement:</a:t>
                      </a:r>
                    </a:p>
                    <a:p>
                      <a:pPr marL="0" marR="0" lvl="0" indent="0" algn="just" rtl="0">
                        <a:lnSpc>
                          <a:spcPct val="15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Distinguishing our project through the introduction of sales forecasting, an innovative enhancement not present in existing tools.</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4</a:t>
            </a:fld>
            <a:endParaRPr lang="en-US" sz="1039" kern="0">
              <a:solidFill>
                <a:srgbClr val="888888"/>
              </a:solidFill>
              <a:latin typeface="Calibri"/>
              <a:cs typeface="Calibri"/>
              <a:sym typeface="Calibri"/>
            </a:endParaRPr>
          </a:p>
        </p:txBody>
      </p:sp>
      <p:pic>
        <p:nvPicPr>
          <p:cNvPr id="3" name="Picture 2"/>
          <p:cNvPicPr>
            <a:picLocks noChangeAspect="1"/>
          </p:cNvPicPr>
          <p:nvPr/>
        </p:nvPicPr>
        <p:blipFill>
          <a:blip r:embed="rId3"/>
          <a:stretch>
            <a:fillRect/>
          </a:stretch>
        </p:blipFill>
        <p:spPr>
          <a:xfrm>
            <a:off x="4628606" y="1343845"/>
            <a:ext cx="1654628" cy="1069736"/>
          </a:xfrm>
          <a:prstGeom prst="rect">
            <a:avLst/>
          </a:prstGeom>
        </p:spPr>
      </p:pic>
      <p:pic>
        <p:nvPicPr>
          <p:cNvPr id="4" name="Picture 3"/>
          <p:cNvPicPr>
            <a:picLocks noChangeAspect="1"/>
          </p:cNvPicPr>
          <p:nvPr/>
        </p:nvPicPr>
        <p:blipFill>
          <a:blip r:embed="rId4"/>
          <a:stretch>
            <a:fillRect/>
          </a:stretch>
        </p:blipFill>
        <p:spPr>
          <a:xfrm>
            <a:off x="6392090" y="1343845"/>
            <a:ext cx="2072642" cy="1061899"/>
          </a:xfrm>
          <a:prstGeom prst="rect">
            <a:avLst/>
          </a:prstGeom>
        </p:spPr>
      </p:pic>
      <p:pic>
        <p:nvPicPr>
          <p:cNvPr id="5" name="Picture 4"/>
          <p:cNvPicPr>
            <a:picLocks noChangeAspect="1"/>
          </p:cNvPicPr>
          <p:nvPr/>
        </p:nvPicPr>
        <p:blipFill>
          <a:blip r:embed="rId5"/>
          <a:stretch>
            <a:fillRect/>
          </a:stretch>
        </p:blipFill>
        <p:spPr>
          <a:xfrm>
            <a:off x="8536647" y="1343845"/>
            <a:ext cx="2057330" cy="1074954"/>
          </a:xfrm>
          <a:prstGeom prst="rect">
            <a:avLst/>
          </a:prstGeom>
        </p:spPr>
      </p:pic>
      <p:pic>
        <p:nvPicPr>
          <p:cNvPr id="6" name="Picture 5"/>
          <p:cNvPicPr>
            <a:picLocks noChangeAspect="1"/>
          </p:cNvPicPr>
          <p:nvPr/>
        </p:nvPicPr>
        <p:blipFill>
          <a:blip r:embed="rId6"/>
          <a:stretch>
            <a:fillRect/>
          </a:stretch>
        </p:blipFill>
        <p:spPr>
          <a:xfrm flipH="1">
            <a:off x="6167014" y="3581400"/>
            <a:ext cx="4599571" cy="2638425"/>
          </a:xfrm>
          <a:prstGeom prst="rect">
            <a:avLst/>
          </a:prstGeom>
        </p:spPr>
      </p:pic>
    </p:spTree>
    <p:extLst>
      <p:ext uri="{BB962C8B-B14F-4D97-AF65-F5344CB8AC3E}">
        <p14:creationId xmlns:p14="http://schemas.microsoft.com/office/powerpoint/2010/main" val="3827035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558367051"/>
              </p:ext>
            </p:extLst>
          </p:nvPr>
        </p:nvGraphicFramePr>
        <p:xfrm>
          <a:off x="508000" y="773355"/>
          <a:ext cx="11175999" cy="5948120"/>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175999">
                  <a:extLst>
                    <a:ext uri="{9D8B030D-6E8A-4147-A177-3AD203B41FA5}">
                      <a16:colId xmlns:a16="http://schemas.microsoft.com/office/drawing/2014/main" val="20000"/>
                    </a:ext>
                  </a:extLst>
                </a:gridCol>
              </a:tblGrid>
              <a:tr h="278426">
                <a:tc>
                  <a:txBody>
                    <a:bodyPr/>
                    <a:lstStyle/>
                    <a:p>
                      <a:pPr marL="0" marR="0" lvl="0" indent="0" algn="ctr" rtl="0">
                        <a:lnSpc>
                          <a:spcPct val="100000"/>
                        </a:lnSpc>
                        <a:spcBef>
                          <a:spcPts val="0"/>
                        </a:spcBef>
                        <a:spcAft>
                          <a:spcPts val="0"/>
                        </a:spcAft>
                        <a:buClr>
                          <a:schemeClr val="dk1"/>
                        </a:buClr>
                        <a:buSzPts val="2800"/>
                        <a:buFont typeface="Arial"/>
                        <a:buNone/>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669694">
                <a:tc>
                  <a:txBody>
                    <a:bodyPr/>
                    <a:lstStyle/>
                    <a:p>
                      <a:pPr marL="0" marR="0" lvl="0" indent="0" algn="just" rtl="0">
                        <a:lnSpc>
                          <a:spcPct val="100000"/>
                        </a:lnSpc>
                        <a:spcBef>
                          <a:spcPts val="0"/>
                        </a:spcBef>
                        <a:spcAft>
                          <a:spcPts val="0"/>
                        </a:spcAft>
                        <a:buClr>
                          <a:schemeClr val="bg1"/>
                        </a:buClr>
                        <a:buSzPts val="2200"/>
                        <a:buFont typeface="Arial" panose="020B0604020202020204" pitchFamily="34" charset="0"/>
                        <a:buNone/>
                      </a:pPr>
                      <a:r>
                        <a:rPr lang="en-US" sz="4000" b="0" i="0" kern="1200" dirty="0">
                          <a:solidFill>
                            <a:schemeClr val="bg1"/>
                          </a:solidFill>
                          <a:effectLst/>
                          <a:latin typeface="+mn-lt"/>
                          <a:ea typeface="+mn-ea"/>
                          <a:cs typeface="+mn-cs"/>
                        </a:rPr>
                        <a:t>Point of Uniqueness:</a:t>
                      </a:r>
                      <a:endParaRPr lang="en-US" sz="4400" u="none" strike="noStrike" cap="none" dirty="0">
                        <a:solidFill>
                          <a:schemeClr val="bg1"/>
                        </a:solidFill>
                        <a:latin typeface="Arial"/>
                        <a:ea typeface="Arial"/>
                        <a:cs typeface="Arial"/>
                        <a:sym typeface="Arial"/>
                      </a:endParaRPr>
                    </a:p>
                    <a:p>
                      <a:pPr marL="285750" marR="0" lvl="0" indent="-285750" algn="just" rtl="0">
                        <a:lnSpc>
                          <a:spcPct val="100000"/>
                        </a:lnSpc>
                        <a:spcBef>
                          <a:spcPts val="0"/>
                        </a:spcBef>
                        <a:spcAft>
                          <a:spcPts val="0"/>
                        </a:spcAft>
                        <a:buClr>
                          <a:schemeClr val="bg1"/>
                        </a:buClr>
                        <a:buSzPts val="2200"/>
                        <a:buFont typeface="Arial" panose="020B0604020202020204" pitchFamily="34" charset="0"/>
                        <a:buChar char="•"/>
                      </a:pPr>
                      <a:r>
                        <a:rPr lang="en-US" sz="1800" u="none" strike="noStrike" cap="none" dirty="0">
                          <a:solidFill>
                            <a:schemeClr val="bg1"/>
                          </a:solidFill>
                          <a:latin typeface="Arial"/>
                          <a:ea typeface="Arial"/>
                          <a:cs typeface="Arial"/>
                          <a:sym typeface="Arial"/>
                        </a:rPr>
                        <a:t>In our extensive research, we've identified a distinctive gap in existing e-commerce tools. Most platforms predominantly offer sales tracking features, lacking the crucial ability to forecast future sales. This revelation serves as a key differentiator for our software.</a:t>
                      </a:r>
                    </a:p>
                    <a:p>
                      <a:pPr marL="342900" marR="0" lvl="0" indent="-342900" algn="just" rtl="0">
                        <a:lnSpc>
                          <a:spcPct val="100000"/>
                        </a:lnSpc>
                        <a:spcBef>
                          <a:spcPts val="0"/>
                        </a:spcBef>
                        <a:spcAft>
                          <a:spcPts val="0"/>
                        </a:spcAft>
                        <a:buClr>
                          <a:schemeClr val="bg1"/>
                        </a:buClr>
                        <a:buSzPts val="2200"/>
                        <a:buFont typeface="Arial" panose="020B0604020202020204" pitchFamily="34" charset="0"/>
                        <a:buChar char="•"/>
                      </a:pPr>
                      <a:endParaRPr lang="en-US" sz="1800" u="none" strike="noStrike" cap="none" dirty="0">
                        <a:solidFill>
                          <a:schemeClr val="bg1"/>
                        </a:solidFill>
                        <a:latin typeface="Arial"/>
                        <a:ea typeface="Arial"/>
                        <a:cs typeface="Arial"/>
                        <a:sym typeface="Arial"/>
                      </a:endParaRPr>
                    </a:p>
                    <a:p>
                      <a:pPr marL="342900" marR="0" lvl="0" indent="-342900" algn="just" rtl="0">
                        <a:lnSpc>
                          <a:spcPct val="100000"/>
                        </a:lnSpc>
                        <a:spcBef>
                          <a:spcPts val="0"/>
                        </a:spcBef>
                        <a:spcAft>
                          <a:spcPts val="0"/>
                        </a:spcAft>
                        <a:buClr>
                          <a:schemeClr val="bg1"/>
                        </a:buClr>
                        <a:buSzPts val="2200"/>
                        <a:buFont typeface="Arial" panose="020B0604020202020204" pitchFamily="34" charset="0"/>
                        <a:buChar char="•"/>
                      </a:pPr>
                      <a:r>
                        <a:rPr lang="en-US" sz="1800" u="none" strike="noStrike" cap="none" dirty="0">
                          <a:solidFill>
                            <a:schemeClr val="bg1"/>
                          </a:solidFill>
                          <a:latin typeface="Arial"/>
                          <a:ea typeface="Arial"/>
                          <a:cs typeface="Arial"/>
                          <a:sym typeface="Arial"/>
                        </a:rPr>
                        <a:t>Unlike current solutions that rely on manual analysis for predicting future sales, our software introduces a revolutionary feature. It enables e-commerce sellers to effortlessly project future sales for multiple products in a fraction of the time. This innovation simplifies and accelerates the decision-making process, positioning our software as a pioneering tool in the e-commerce industry, where foresight is key to success.</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5</a:t>
            </a:fld>
            <a:endParaRPr lang="en-US" sz="1039" kern="0">
              <a:solidFill>
                <a:srgbClr val="888888"/>
              </a:solidFill>
              <a:latin typeface="Calibri"/>
              <a:cs typeface="Calibri"/>
              <a:sym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1" y="4004004"/>
            <a:ext cx="8343899" cy="2615012"/>
          </a:xfrm>
          <a:prstGeom prst="rect">
            <a:avLst/>
          </a:prstGeom>
        </p:spPr>
      </p:pic>
    </p:spTree>
    <p:extLst>
      <p:ext uri="{BB962C8B-B14F-4D97-AF65-F5344CB8AC3E}">
        <p14:creationId xmlns:p14="http://schemas.microsoft.com/office/powerpoint/2010/main" val="2369436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2785170551"/>
              </p:ext>
            </p:extLst>
          </p:nvPr>
        </p:nvGraphicFramePr>
        <p:xfrm>
          <a:off x="1148344" y="820983"/>
          <a:ext cx="9618243" cy="5869078"/>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264569">
                <a:tc>
                  <a:txBody>
                    <a:bodyPr/>
                    <a:lstStyle/>
                    <a:p>
                      <a:pPr marL="0" marR="0" lvl="0" indent="0" algn="ctr" rtl="0">
                        <a:lnSpc>
                          <a:spcPct val="100000"/>
                        </a:lnSpc>
                        <a:spcBef>
                          <a:spcPts val="0"/>
                        </a:spcBef>
                        <a:spcAft>
                          <a:spcPts val="0"/>
                        </a:spcAft>
                        <a:buClr>
                          <a:schemeClr val="dk1"/>
                        </a:buClr>
                        <a:buSzPts val="2800"/>
                        <a:buFont typeface="Arial"/>
                        <a:buNone/>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041825">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p>
                      <a:pPr marL="0" marR="0" lvl="0" indent="0" algn="just" rtl="0">
                        <a:lnSpc>
                          <a:spcPct val="1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r>
                        <a:rPr lang="en-US" sz="2000" b="1" u="none" strike="noStrike" cap="none" dirty="0">
                          <a:solidFill>
                            <a:schemeClr val="bg1"/>
                          </a:solidFill>
                          <a:latin typeface="Arial"/>
                          <a:ea typeface="Arial"/>
                          <a:cs typeface="Arial"/>
                          <a:sym typeface="Arial"/>
                        </a:rPr>
                        <a:t>Data Gathering:</a:t>
                      </a:r>
                    </a:p>
                    <a:p>
                      <a:pPr marL="0" marR="0" lvl="0" indent="0" algn="just" rtl="0">
                        <a:lnSpc>
                          <a:spcPct val="100000"/>
                        </a:lnSpc>
                        <a:spcBef>
                          <a:spcPts val="0"/>
                        </a:spcBef>
                        <a:spcAft>
                          <a:spcPts val="0"/>
                        </a:spcAft>
                        <a:buClr>
                          <a:schemeClr val="bg1"/>
                        </a:buClr>
                        <a:buSzPts val="2200"/>
                        <a:buFont typeface="Arial"/>
                        <a:buNone/>
                      </a:pPr>
                      <a:endParaRPr lang="en-US" sz="2000" b="1" u="none" strike="noStrike" cap="none" dirty="0">
                        <a:solidFill>
                          <a:schemeClr val="bg1"/>
                        </a:solidFill>
                        <a:latin typeface="Arial"/>
                        <a:ea typeface="Arial"/>
                        <a:cs typeface="Arial"/>
                        <a:sym typeface="Arial"/>
                      </a:endParaRPr>
                    </a:p>
                    <a:p>
                      <a:pPr marL="285750" marR="0" lvl="0" indent="-285750" algn="just" rtl="0">
                        <a:lnSpc>
                          <a:spcPct val="150000"/>
                        </a:lnSpc>
                        <a:spcBef>
                          <a:spcPts val="0"/>
                        </a:spcBef>
                        <a:spcAft>
                          <a:spcPts val="0"/>
                        </a:spcAft>
                        <a:buClr>
                          <a:schemeClr val="bg1"/>
                        </a:buClr>
                        <a:buSzPts val="2200"/>
                        <a:buFont typeface="Arial" panose="020B0604020202020204" pitchFamily="34" charset="0"/>
                        <a:buChar char="•"/>
                      </a:pPr>
                      <a:r>
                        <a:rPr lang="en-US" sz="1800" b="0" u="none" strike="noStrike" cap="none" dirty="0">
                          <a:solidFill>
                            <a:schemeClr val="bg1"/>
                          </a:solidFill>
                          <a:latin typeface="Arial"/>
                          <a:ea typeface="Arial"/>
                          <a:cs typeface="Arial"/>
                          <a:sym typeface="Arial"/>
                        </a:rPr>
                        <a:t> APIs help us get the latest data about</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800" b="0" u="none" strike="noStrike" cap="none" dirty="0">
                          <a:solidFill>
                            <a:schemeClr val="bg1"/>
                          </a:solidFill>
                          <a:latin typeface="Arial"/>
                          <a:ea typeface="Arial"/>
                          <a:cs typeface="Arial"/>
                          <a:sym typeface="Arial"/>
                        </a:rPr>
                        <a:t>      our products fast.</a:t>
                      </a:r>
                    </a:p>
                    <a:p>
                      <a:pPr marL="285750" marR="0" lvl="0" indent="-285750" algn="just" rtl="0">
                        <a:lnSpc>
                          <a:spcPct val="150000"/>
                        </a:lnSpc>
                        <a:spcBef>
                          <a:spcPts val="0"/>
                        </a:spcBef>
                        <a:spcAft>
                          <a:spcPts val="0"/>
                        </a:spcAft>
                        <a:buClr>
                          <a:schemeClr val="bg1"/>
                        </a:buClr>
                        <a:buSzPts val="2200"/>
                        <a:buFont typeface="Arial" panose="020B0604020202020204" pitchFamily="34" charset="0"/>
                        <a:buChar char="•"/>
                      </a:pPr>
                      <a:r>
                        <a:rPr lang="en-US" sz="1800" b="0" u="none" strike="noStrike" cap="none" dirty="0">
                          <a:solidFill>
                            <a:schemeClr val="bg1"/>
                          </a:solidFill>
                          <a:latin typeface="Arial"/>
                          <a:ea typeface="Arial"/>
                          <a:cs typeface="Arial"/>
                          <a:sym typeface="Arial"/>
                        </a:rPr>
                        <a:t> They make it simple and fast to collect</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800" b="0" u="none" strike="noStrike" cap="none" baseline="0" dirty="0">
                          <a:solidFill>
                            <a:schemeClr val="bg1"/>
                          </a:solidFill>
                          <a:latin typeface="Arial"/>
                          <a:ea typeface="Arial"/>
                          <a:cs typeface="Arial"/>
                          <a:sym typeface="Arial"/>
                        </a:rPr>
                        <a:t>      </a:t>
                      </a:r>
                      <a:r>
                        <a:rPr lang="en-US" sz="1800" b="0" u="none" strike="noStrike" cap="none" dirty="0">
                          <a:solidFill>
                            <a:schemeClr val="bg1"/>
                          </a:solidFill>
                          <a:latin typeface="Arial"/>
                          <a:ea typeface="Arial"/>
                          <a:cs typeface="Arial"/>
                          <a:sym typeface="Arial"/>
                        </a:rPr>
                        <a:t> the information we need.</a:t>
                      </a:r>
                    </a:p>
                    <a:p>
                      <a:pPr marL="285750" marR="0" lvl="0" indent="-285750" algn="just" rtl="0">
                        <a:lnSpc>
                          <a:spcPct val="150000"/>
                        </a:lnSpc>
                        <a:spcBef>
                          <a:spcPts val="0"/>
                        </a:spcBef>
                        <a:spcAft>
                          <a:spcPts val="0"/>
                        </a:spcAft>
                        <a:buClr>
                          <a:schemeClr val="bg1"/>
                        </a:buClr>
                        <a:buSzPts val="2200"/>
                        <a:buFont typeface="Arial" panose="020B0604020202020204" pitchFamily="34" charset="0"/>
                        <a:buChar char="•"/>
                      </a:pPr>
                      <a:r>
                        <a:rPr lang="en-US" sz="1800" b="0" u="none" strike="noStrike" cap="none" dirty="0">
                          <a:solidFill>
                            <a:schemeClr val="bg1"/>
                          </a:solidFill>
                          <a:latin typeface="Arial"/>
                          <a:ea typeface="Arial"/>
                          <a:cs typeface="Arial"/>
                          <a:sym typeface="Arial"/>
                        </a:rPr>
                        <a:t>  APIs ensure the data we get is accurate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800" b="0" u="none" strike="noStrike" cap="none" dirty="0">
                          <a:solidFill>
                            <a:schemeClr val="bg1"/>
                          </a:solidFill>
                          <a:latin typeface="Arial"/>
                          <a:ea typeface="Arial"/>
                          <a:cs typeface="Arial"/>
                          <a:sym typeface="Arial"/>
                        </a:rPr>
                        <a:t>       and up-to-date.</a:t>
                      </a:r>
                    </a:p>
                    <a:p>
                      <a:pPr marL="285750" marR="0" lvl="0" indent="-285750" algn="just" rtl="0">
                        <a:lnSpc>
                          <a:spcPct val="150000"/>
                        </a:lnSpc>
                        <a:spcBef>
                          <a:spcPts val="0"/>
                        </a:spcBef>
                        <a:spcAft>
                          <a:spcPts val="0"/>
                        </a:spcAft>
                        <a:buClr>
                          <a:schemeClr val="bg1"/>
                        </a:buClr>
                        <a:buSzPts val="2200"/>
                        <a:buFont typeface="Arial" panose="020B0604020202020204" pitchFamily="34" charset="0"/>
                        <a:buChar char="•"/>
                      </a:pPr>
                      <a:r>
                        <a:rPr lang="en-US" sz="1800" b="0" u="none" strike="noStrike" cap="none" dirty="0">
                          <a:solidFill>
                            <a:schemeClr val="bg1"/>
                          </a:solidFill>
                          <a:latin typeface="Arial"/>
                          <a:ea typeface="Arial"/>
                          <a:cs typeface="Arial"/>
                          <a:sym typeface="Arial"/>
                        </a:rPr>
                        <a:t>   APIs smoothly work with our e-commerce systems without any hitches.</a:t>
                      </a:r>
                    </a:p>
                    <a:p>
                      <a:pPr marL="285750" marR="0" lvl="0" indent="-285750" algn="just" rtl="0">
                        <a:lnSpc>
                          <a:spcPct val="150000"/>
                        </a:lnSpc>
                        <a:spcBef>
                          <a:spcPts val="0"/>
                        </a:spcBef>
                        <a:spcAft>
                          <a:spcPts val="0"/>
                        </a:spcAft>
                        <a:buClr>
                          <a:schemeClr val="bg1"/>
                        </a:buClr>
                        <a:buSzPts val="2200"/>
                        <a:buFont typeface="Arial" panose="020B0604020202020204" pitchFamily="34" charset="0"/>
                        <a:buChar char="•"/>
                      </a:pPr>
                      <a:r>
                        <a:rPr lang="en-US" sz="1800" b="0" u="none" strike="noStrike" cap="none" dirty="0">
                          <a:solidFill>
                            <a:schemeClr val="bg1"/>
                          </a:solidFill>
                          <a:latin typeface="Arial"/>
                          <a:ea typeface="Arial"/>
                          <a:cs typeface="Arial"/>
                          <a:sym typeface="Arial"/>
                        </a:rPr>
                        <a:t>   We can efficiently follow how each product is selling.</a:t>
                      </a:r>
                    </a:p>
                    <a:p>
                      <a:pPr marL="285750" marR="0" lvl="0" indent="-285750" algn="just" rtl="0">
                        <a:lnSpc>
                          <a:spcPct val="150000"/>
                        </a:lnSpc>
                        <a:spcBef>
                          <a:spcPts val="0"/>
                        </a:spcBef>
                        <a:spcAft>
                          <a:spcPts val="0"/>
                        </a:spcAft>
                        <a:buClr>
                          <a:schemeClr val="bg1"/>
                        </a:buClr>
                        <a:buSzPts val="2200"/>
                        <a:buFont typeface="Arial" panose="020B0604020202020204" pitchFamily="34" charset="0"/>
                        <a:buChar char="•"/>
                      </a:pPr>
                      <a:r>
                        <a:rPr lang="en-US" sz="1800" b="0" u="none" strike="noStrike" cap="none" dirty="0">
                          <a:solidFill>
                            <a:schemeClr val="bg1"/>
                          </a:solidFill>
                          <a:latin typeface="Arial"/>
                          <a:ea typeface="Arial"/>
                          <a:cs typeface="Arial"/>
                          <a:sym typeface="Arial"/>
                        </a:rPr>
                        <a:t>   With instant access to the right info, our sales forecasts become more accurate.</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2000" b="1" u="none" strike="noStrike" cap="none" dirty="0">
                          <a:solidFill>
                            <a:schemeClr val="bg1"/>
                          </a:solidFill>
                          <a:latin typeface="Arial"/>
                          <a:ea typeface="Arial"/>
                          <a:cs typeface="Arial"/>
                          <a:sym typeface="Arial"/>
                        </a:rPr>
                        <a:t>                          </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r h="430177">
                <a:tc>
                  <a:txBody>
                    <a:bodyPr/>
                    <a:lstStyle/>
                    <a:p>
                      <a:pPr marL="0" marR="0" lvl="0" indent="0" algn="just" rtl="0">
                        <a:lnSpc>
                          <a:spcPct val="100000"/>
                        </a:lnSpc>
                        <a:spcBef>
                          <a:spcPts val="0"/>
                        </a:spcBef>
                        <a:spcAft>
                          <a:spcPts val="0"/>
                        </a:spcAft>
                        <a:buClr>
                          <a:schemeClr val="bg1"/>
                        </a:buClr>
                        <a:buSzPts val="2200"/>
                        <a:buFont typeface="Arial"/>
                        <a:buNone/>
                      </a:pPr>
                      <a:endParaRPr lang="en-US" sz="2000" b="1"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6</a:t>
            </a:fld>
            <a:endParaRPr lang="en-US" sz="1039" kern="0">
              <a:solidFill>
                <a:srgbClr val="888888"/>
              </a:solidFill>
              <a:latin typeface="Calibri"/>
              <a:cs typeface="Calibri"/>
              <a:sym typeface="Calibri"/>
            </a:endParaRPr>
          </a:p>
        </p:txBody>
      </p:sp>
      <p:pic>
        <p:nvPicPr>
          <p:cNvPr id="3" name="Picture 2"/>
          <p:cNvPicPr>
            <a:picLocks noChangeAspect="1"/>
          </p:cNvPicPr>
          <p:nvPr/>
        </p:nvPicPr>
        <p:blipFill>
          <a:blip r:embed="rId3"/>
          <a:stretch>
            <a:fillRect/>
          </a:stretch>
        </p:blipFill>
        <p:spPr>
          <a:xfrm>
            <a:off x="6548718" y="1314450"/>
            <a:ext cx="3878916" cy="2857500"/>
          </a:xfrm>
          <a:prstGeom prst="rect">
            <a:avLst/>
          </a:prstGeom>
        </p:spPr>
      </p:pic>
    </p:spTree>
    <p:extLst>
      <p:ext uri="{BB962C8B-B14F-4D97-AF65-F5344CB8AC3E}">
        <p14:creationId xmlns:p14="http://schemas.microsoft.com/office/powerpoint/2010/main" val="4064963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0"/>
            <a:ext cx="9618243" cy="773355"/>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3743057903"/>
              </p:ext>
            </p:extLst>
          </p:nvPr>
        </p:nvGraphicFramePr>
        <p:xfrm>
          <a:off x="117566" y="627017"/>
          <a:ext cx="11900263" cy="5909848"/>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900263">
                  <a:extLst>
                    <a:ext uri="{9D8B030D-6E8A-4147-A177-3AD203B41FA5}">
                      <a16:colId xmlns:a16="http://schemas.microsoft.com/office/drawing/2014/main" val="20000"/>
                    </a:ext>
                  </a:extLst>
                </a:gridCol>
              </a:tblGrid>
              <a:tr h="224912">
                <a:tc>
                  <a:txBody>
                    <a:bodyPr/>
                    <a:lstStyle/>
                    <a:p>
                      <a:pPr marL="0" marR="0" lvl="0" indent="0" algn="ctr" rtl="0">
                        <a:lnSpc>
                          <a:spcPct val="100000"/>
                        </a:lnSpc>
                        <a:spcBef>
                          <a:spcPts val="0"/>
                        </a:spcBef>
                        <a:spcAft>
                          <a:spcPts val="0"/>
                        </a:spcAft>
                        <a:buClr>
                          <a:schemeClr val="dk1"/>
                        </a:buClr>
                        <a:buSzPts val="2800"/>
                        <a:buFont typeface="Arial"/>
                        <a:buNone/>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172255">
                <a:tc>
                  <a:txBody>
                    <a:bodyPr/>
                    <a:lstStyle/>
                    <a:p>
                      <a:pPr marL="0" marR="0" lvl="0" indent="0" algn="ctr" rtl="0">
                        <a:lnSpc>
                          <a:spcPct val="150000"/>
                        </a:lnSpc>
                        <a:spcBef>
                          <a:spcPts val="0"/>
                        </a:spcBef>
                        <a:spcAft>
                          <a:spcPts val="0"/>
                        </a:spcAft>
                        <a:buClr>
                          <a:schemeClr val="bg1"/>
                        </a:buClr>
                        <a:buSzPts val="2200"/>
                        <a:buFont typeface="Arial" panose="020B0604020202020204" pitchFamily="34" charset="0"/>
                        <a:buNone/>
                      </a:pPr>
                      <a:r>
                        <a:rPr lang="en-US" sz="2000" b="1" u="none" strike="noStrike" cap="none" dirty="0">
                          <a:solidFill>
                            <a:schemeClr val="bg1"/>
                          </a:solidFill>
                          <a:latin typeface="Arial"/>
                          <a:ea typeface="Arial"/>
                          <a:cs typeface="Arial"/>
                          <a:sym typeface="Arial"/>
                        </a:rPr>
                        <a:t>Technologies Research</a:t>
                      </a:r>
                    </a:p>
                    <a:p>
                      <a:pPr marL="457200" marR="0" lvl="0" indent="-457200" algn="just" rtl="0">
                        <a:lnSpc>
                          <a:spcPct val="150000"/>
                        </a:lnSpc>
                        <a:spcBef>
                          <a:spcPts val="0"/>
                        </a:spcBef>
                        <a:spcAft>
                          <a:spcPts val="0"/>
                        </a:spcAft>
                        <a:buClr>
                          <a:schemeClr val="bg1"/>
                        </a:buClr>
                        <a:buSzPts val="2200"/>
                        <a:buFont typeface="Arial" panose="020B0604020202020204" pitchFamily="34" charset="0"/>
                        <a:buAutoNum type="arabicPeriod"/>
                      </a:pPr>
                      <a:r>
                        <a:rPr lang="en-US" sz="1400" b="1" u="none" strike="noStrike" cap="none" dirty="0">
                          <a:solidFill>
                            <a:schemeClr val="bg1"/>
                          </a:solidFill>
                          <a:latin typeface="Arial"/>
                          <a:ea typeface="Arial"/>
                          <a:cs typeface="Arial"/>
                          <a:sym typeface="Arial"/>
                        </a:rPr>
                        <a:t>Programming Language:</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Python: Widely used for machine learning and web development.</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2. Web Framework: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Django or Flask: For building the web application.</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3. Database: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0" u="none" strike="noStrike" cap="none" dirty="0">
                          <a:solidFill>
                            <a:schemeClr val="bg1"/>
                          </a:solidFill>
                          <a:latin typeface="Arial"/>
                          <a:ea typeface="Arial"/>
                          <a:cs typeface="Arial"/>
                          <a:sym typeface="Arial"/>
                        </a:rPr>
                        <a:t>       - PostgreSQL or MySQL: Reliable relational databases for storing product and sales data.</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4. Frontend Development: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HTML, CSS, JavaScript: For building the user interface.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0" u="none" strike="noStrike" cap="none" dirty="0">
                          <a:solidFill>
                            <a:schemeClr val="bg1"/>
                          </a:solidFill>
                          <a:latin typeface="Arial"/>
                          <a:ea typeface="Arial"/>
                          <a:cs typeface="Arial"/>
                          <a:sym typeface="Arial"/>
                        </a:rPr>
                        <a:t>        - React/Next or Angular: Popular frontend libraries/frameworks for dynamic web applications</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5. Machine Learning Libraries: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a:t>
                      </a:r>
                      <a:r>
                        <a:rPr lang="en-US" sz="1400" b="0" u="none" strike="noStrike" cap="none" dirty="0" err="1">
                          <a:solidFill>
                            <a:schemeClr val="bg1"/>
                          </a:solidFill>
                          <a:latin typeface="Arial"/>
                          <a:ea typeface="Arial"/>
                          <a:cs typeface="Arial"/>
                          <a:sym typeface="Arial"/>
                        </a:rPr>
                        <a:t>Scikit</a:t>
                      </a:r>
                      <a:r>
                        <a:rPr lang="en-US" sz="1400" b="0" u="none" strike="noStrike" cap="none" dirty="0">
                          <a:solidFill>
                            <a:schemeClr val="bg1"/>
                          </a:solidFill>
                          <a:latin typeface="Arial"/>
                          <a:ea typeface="Arial"/>
                          <a:cs typeface="Arial"/>
                          <a:sym typeface="Arial"/>
                        </a:rPr>
                        <a:t>-learn: For building and training machine learning models.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0" u="none" strike="noStrike" cap="none" dirty="0">
                          <a:solidFill>
                            <a:schemeClr val="bg1"/>
                          </a:solidFill>
                          <a:latin typeface="Arial"/>
                          <a:ea typeface="Arial"/>
                          <a:cs typeface="Arial"/>
                          <a:sym typeface="Arial"/>
                        </a:rPr>
                        <a:t>     - </a:t>
                      </a:r>
                      <a:r>
                        <a:rPr lang="en-US" sz="1400" b="0" u="none" strike="noStrike" cap="none" dirty="0" err="1">
                          <a:solidFill>
                            <a:schemeClr val="bg1"/>
                          </a:solidFill>
                          <a:latin typeface="Arial"/>
                          <a:ea typeface="Arial"/>
                          <a:cs typeface="Arial"/>
                          <a:sym typeface="Arial"/>
                        </a:rPr>
                        <a:t>TensorFlow</a:t>
                      </a:r>
                      <a:r>
                        <a:rPr lang="en-US" sz="1400" b="0" u="none" strike="noStrike" cap="none" dirty="0">
                          <a:solidFill>
                            <a:schemeClr val="bg1"/>
                          </a:solidFill>
                          <a:latin typeface="Arial"/>
                          <a:ea typeface="Arial"/>
                          <a:cs typeface="Arial"/>
                          <a:sym typeface="Arial"/>
                        </a:rPr>
                        <a:t> or </a:t>
                      </a:r>
                      <a:r>
                        <a:rPr lang="en-US" sz="1400" b="0" u="none" strike="noStrike" cap="none" dirty="0" err="1">
                          <a:solidFill>
                            <a:schemeClr val="bg1"/>
                          </a:solidFill>
                          <a:latin typeface="Arial"/>
                          <a:ea typeface="Arial"/>
                          <a:cs typeface="Arial"/>
                          <a:sym typeface="Arial"/>
                        </a:rPr>
                        <a:t>PyTorch</a:t>
                      </a:r>
                      <a:r>
                        <a:rPr lang="en-US" sz="1400" b="0" u="none" strike="noStrike" cap="none" dirty="0">
                          <a:solidFill>
                            <a:schemeClr val="bg1"/>
                          </a:solidFill>
                          <a:latin typeface="Arial"/>
                          <a:ea typeface="Arial"/>
                          <a:cs typeface="Arial"/>
                          <a:sym typeface="Arial"/>
                        </a:rPr>
                        <a:t>: For deep learning models if needed.</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6. Data Processing and Analysis: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Pandas: For data manipulation and analysis.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0" u="none" strike="noStrike" cap="none" dirty="0">
                          <a:solidFill>
                            <a:schemeClr val="bg1"/>
                          </a:solidFill>
                          <a:latin typeface="Arial"/>
                          <a:ea typeface="Arial"/>
                          <a:cs typeface="Arial"/>
                          <a:sym typeface="Arial"/>
                        </a:rPr>
                        <a:t>     - </a:t>
                      </a:r>
                      <a:r>
                        <a:rPr lang="en-US" sz="1400" b="0" u="none" strike="noStrike" cap="none" dirty="0" err="1">
                          <a:solidFill>
                            <a:schemeClr val="bg1"/>
                          </a:solidFill>
                          <a:latin typeface="Arial"/>
                          <a:ea typeface="Arial"/>
                          <a:cs typeface="Arial"/>
                          <a:sym typeface="Arial"/>
                        </a:rPr>
                        <a:t>NumPy</a:t>
                      </a:r>
                      <a:r>
                        <a:rPr lang="en-US" sz="1400" b="0" u="none" strike="noStrike" cap="none" dirty="0">
                          <a:solidFill>
                            <a:schemeClr val="bg1"/>
                          </a:solidFill>
                          <a:latin typeface="Arial"/>
                          <a:ea typeface="Arial"/>
                          <a:cs typeface="Arial"/>
                          <a:sym typeface="Arial"/>
                        </a:rPr>
                        <a:t>: For numerical operations on data.</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r h="300752">
                <a:tc>
                  <a:txBody>
                    <a:bodyPr/>
                    <a:lstStyle/>
                    <a:p>
                      <a:pPr marL="0" marR="0" lvl="0" indent="0" algn="just" rtl="0">
                        <a:lnSpc>
                          <a:spcPct val="100000"/>
                        </a:lnSpc>
                        <a:spcBef>
                          <a:spcPts val="0"/>
                        </a:spcBef>
                        <a:spcAft>
                          <a:spcPts val="0"/>
                        </a:spcAft>
                        <a:buClr>
                          <a:schemeClr val="bg1"/>
                        </a:buClr>
                        <a:buSzPts val="2200"/>
                        <a:buFont typeface="Arial"/>
                        <a:buNone/>
                      </a:pPr>
                      <a:endParaRPr lang="en-US" sz="2000" b="1"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a:xfrm>
            <a:off x="8610600" y="6324936"/>
            <a:ext cx="2743200" cy="365125"/>
          </a:xfrm>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7</a:t>
            </a:fld>
            <a:endParaRPr lang="en-US" sz="1039" kern="0">
              <a:solidFill>
                <a:srgbClr val="888888"/>
              </a:solidFill>
              <a:latin typeface="Calibri"/>
              <a:cs typeface="Calibri"/>
              <a:sym typeface="Calibri"/>
            </a:endParaRPr>
          </a:p>
        </p:txBody>
      </p:sp>
      <p:pic>
        <p:nvPicPr>
          <p:cNvPr id="3" name="Picture 2"/>
          <p:cNvPicPr>
            <a:picLocks noChangeAspect="1"/>
          </p:cNvPicPr>
          <p:nvPr/>
        </p:nvPicPr>
        <p:blipFill>
          <a:blip r:embed="rId3"/>
          <a:stretch>
            <a:fillRect/>
          </a:stretch>
        </p:blipFill>
        <p:spPr>
          <a:xfrm>
            <a:off x="7837712" y="1058092"/>
            <a:ext cx="4088675" cy="4953336"/>
          </a:xfrm>
          <a:prstGeom prst="rect">
            <a:avLst/>
          </a:prstGeom>
        </p:spPr>
      </p:pic>
    </p:spTree>
    <p:extLst>
      <p:ext uri="{BB962C8B-B14F-4D97-AF65-F5344CB8AC3E}">
        <p14:creationId xmlns:p14="http://schemas.microsoft.com/office/powerpoint/2010/main" val="420304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Literature Review</a:t>
            </a:r>
            <a:endParaRPr lang="en-US" dirty="0"/>
          </a:p>
        </p:txBody>
      </p:sp>
      <p:graphicFrame>
        <p:nvGraphicFramePr>
          <p:cNvPr id="158" name="Google Shape;158;p7"/>
          <p:cNvGraphicFramePr/>
          <p:nvPr>
            <p:extLst>
              <p:ext uri="{D42A27DB-BD31-4B8C-83A1-F6EECF244321}">
                <p14:modId xmlns:p14="http://schemas.microsoft.com/office/powerpoint/2010/main" val="1637633145"/>
              </p:ext>
            </p:extLst>
          </p:nvPr>
        </p:nvGraphicFramePr>
        <p:xfrm>
          <a:off x="313509" y="820982"/>
          <a:ext cx="11743507" cy="6037017"/>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11743507">
                  <a:extLst>
                    <a:ext uri="{9D8B030D-6E8A-4147-A177-3AD203B41FA5}">
                      <a16:colId xmlns:a16="http://schemas.microsoft.com/office/drawing/2014/main" val="20000"/>
                    </a:ext>
                  </a:extLst>
                </a:gridCol>
              </a:tblGrid>
              <a:tr h="285050">
                <a:tc>
                  <a:txBody>
                    <a:bodyPr/>
                    <a:lstStyle/>
                    <a:p>
                      <a:pPr marL="0" marR="0" lvl="0" indent="0" algn="ctr" rtl="0">
                        <a:lnSpc>
                          <a:spcPct val="100000"/>
                        </a:lnSpc>
                        <a:spcBef>
                          <a:spcPts val="0"/>
                        </a:spcBef>
                        <a:spcAft>
                          <a:spcPts val="0"/>
                        </a:spcAft>
                        <a:buClr>
                          <a:schemeClr val="dk1"/>
                        </a:buClr>
                        <a:buSzPts val="2800"/>
                        <a:buFont typeface="Arial"/>
                        <a:buNone/>
                      </a:pPr>
                      <a:r>
                        <a:rPr lang="en-US" sz="1400" b="1" u="none" strike="noStrike" cap="none" dirty="0">
                          <a:solidFill>
                            <a:srgbClr val="FFC000"/>
                          </a:solidFill>
                          <a:latin typeface="Arial"/>
                          <a:ea typeface="Arial"/>
                          <a:cs typeface="Arial"/>
                          <a:sym typeface="Arial"/>
                        </a:rPr>
                        <a:t>Project Title : </a:t>
                      </a:r>
                      <a:r>
                        <a:rPr lang="en-US" sz="1400" u="none" strike="noStrike" kern="1200" cap="none" dirty="0">
                          <a:solidFill>
                            <a:schemeClr val="bg1"/>
                          </a:solidFill>
                          <a:latin typeface="Arial"/>
                          <a:ea typeface="Arial"/>
                          <a:cs typeface="Arial"/>
                        </a:rPr>
                        <a:t>Sales</a:t>
                      </a:r>
                      <a:r>
                        <a:rPr lang="en-US" sz="1400" u="none" strike="noStrike" kern="1200" cap="none" baseline="0" dirty="0">
                          <a:solidFill>
                            <a:schemeClr val="bg1"/>
                          </a:solidFill>
                          <a:latin typeface="Arial"/>
                          <a:ea typeface="Arial"/>
                          <a:cs typeface="Arial"/>
                        </a:rPr>
                        <a:t> Forecasting Tool For E-commerce</a:t>
                      </a:r>
                      <a:endParaRPr sz="1400" b="1" dirty="0">
                        <a:solidFill>
                          <a:srgbClr val="FFC000"/>
                        </a:solidFill>
                      </a:endParaRP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5299781">
                <a:tc>
                  <a:txBody>
                    <a:bodyPr/>
                    <a:lstStyle/>
                    <a:p>
                      <a:pPr marL="0" marR="0" lvl="0" indent="0" algn="just" rtl="0">
                        <a:lnSpc>
                          <a:spcPct val="1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7. Data Visualization: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a:t>
                      </a:r>
                      <a:r>
                        <a:rPr lang="en-US" sz="1400" b="0" u="none" strike="noStrike" cap="none" dirty="0" err="1">
                          <a:solidFill>
                            <a:schemeClr val="bg1"/>
                          </a:solidFill>
                          <a:latin typeface="Arial"/>
                          <a:ea typeface="Arial"/>
                          <a:cs typeface="Arial"/>
                          <a:sym typeface="Arial"/>
                        </a:rPr>
                        <a:t>Matplotlib</a:t>
                      </a:r>
                      <a:r>
                        <a:rPr lang="en-US" sz="1400" b="0" u="none" strike="noStrike" cap="none" dirty="0">
                          <a:solidFill>
                            <a:schemeClr val="bg1"/>
                          </a:solidFill>
                          <a:latin typeface="Arial"/>
                          <a:ea typeface="Arial"/>
                          <a:cs typeface="Arial"/>
                          <a:sym typeface="Arial"/>
                        </a:rPr>
                        <a:t> and </a:t>
                      </a:r>
                      <a:r>
                        <a:rPr lang="en-US" sz="1400" b="0" u="none" strike="noStrike" cap="none" dirty="0" err="1">
                          <a:solidFill>
                            <a:schemeClr val="bg1"/>
                          </a:solidFill>
                          <a:latin typeface="Arial"/>
                          <a:ea typeface="Arial"/>
                          <a:cs typeface="Arial"/>
                          <a:sym typeface="Arial"/>
                        </a:rPr>
                        <a:t>Seaborn</a:t>
                      </a:r>
                      <a:r>
                        <a:rPr lang="en-US" sz="1400" b="0" u="none" strike="noStrike" cap="none" dirty="0">
                          <a:solidFill>
                            <a:schemeClr val="bg1"/>
                          </a:solidFill>
                          <a:latin typeface="Arial"/>
                          <a:ea typeface="Arial"/>
                          <a:cs typeface="Arial"/>
                          <a:sym typeface="Arial"/>
                        </a:rPr>
                        <a:t>: For static visualizations.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0" u="none" strike="noStrike" cap="none" dirty="0">
                          <a:solidFill>
                            <a:schemeClr val="bg1"/>
                          </a:solidFill>
                          <a:latin typeface="Arial"/>
                          <a:ea typeface="Arial"/>
                          <a:cs typeface="Arial"/>
                          <a:sym typeface="Arial"/>
                        </a:rPr>
                        <a:t>     - </a:t>
                      </a:r>
                      <a:r>
                        <a:rPr lang="en-US" sz="1400" b="0" u="none" strike="noStrike" cap="none" dirty="0" err="1">
                          <a:solidFill>
                            <a:schemeClr val="bg1"/>
                          </a:solidFill>
                          <a:latin typeface="Arial"/>
                          <a:ea typeface="Arial"/>
                          <a:cs typeface="Arial"/>
                          <a:sym typeface="Arial"/>
                        </a:rPr>
                        <a:t>Plotly</a:t>
                      </a:r>
                      <a:r>
                        <a:rPr lang="en-US" sz="1400" b="0" u="none" strike="noStrike" cap="none" dirty="0">
                          <a:solidFill>
                            <a:schemeClr val="bg1"/>
                          </a:solidFill>
                          <a:latin typeface="Arial"/>
                          <a:ea typeface="Arial"/>
                          <a:cs typeface="Arial"/>
                          <a:sym typeface="Arial"/>
                        </a:rPr>
                        <a:t> or D3.js: For interactive and dynamic visualizations.</a:t>
                      </a:r>
                      <a:endParaRPr lang="en-US" sz="1400" b="1" u="none" strike="noStrike" cap="none" dirty="0">
                        <a:solidFill>
                          <a:schemeClr val="bg1"/>
                        </a:solidFill>
                        <a:latin typeface="Arial"/>
                        <a:ea typeface="Arial"/>
                        <a:cs typeface="Arial"/>
                        <a:sym typeface="Arial"/>
                      </a:endParaRP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8. Forecasting Models: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Time Series Models: ARIMA, SARIMA, or Prophet for time series forecasting.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0" u="none" strike="noStrike" cap="none" dirty="0">
                          <a:solidFill>
                            <a:schemeClr val="bg1"/>
                          </a:solidFill>
                          <a:latin typeface="Arial"/>
                          <a:ea typeface="Arial"/>
                          <a:cs typeface="Arial"/>
                          <a:sym typeface="Arial"/>
                        </a:rPr>
                        <a:t>     - Machine Learning Models: Random Forest, Gradient Boosting, or </a:t>
                      </a:r>
                      <a:r>
                        <a:rPr lang="en-US" sz="1400" b="0" u="none" strike="noStrike" cap="none" dirty="0" err="1">
                          <a:solidFill>
                            <a:schemeClr val="bg1"/>
                          </a:solidFill>
                          <a:latin typeface="Arial"/>
                          <a:ea typeface="Arial"/>
                          <a:cs typeface="Arial"/>
                          <a:sym typeface="Arial"/>
                        </a:rPr>
                        <a:t>XGBoost</a:t>
                      </a:r>
                      <a:r>
                        <a:rPr lang="en-US" sz="1400" b="0" u="none" strike="noStrike" cap="none" dirty="0">
                          <a:solidFill>
                            <a:schemeClr val="bg1"/>
                          </a:solidFill>
                          <a:latin typeface="Arial"/>
                          <a:ea typeface="Arial"/>
                          <a:cs typeface="Arial"/>
                          <a:sym typeface="Arial"/>
                        </a:rPr>
                        <a:t> for more complex patterns.</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9. APIs: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Web scraping or APIs to fetch data from e-commerce websites. Be sure to respect terms of service.</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10. Authentication and Authorization:   </a:t>
                      </a:r>
                    </a:p>
                    <a:p>
                      <a:pPr marL="0" marR="0" lvl="0" indent="0" algn="just" rtl="0">
                        <a:lnSpc>
                          <a:spcPct val="150000"/>
                        </a:lnSpc>
                        <a:spcBef>
                          <a:spcPts val="0"/>
                        </a:spcBef>
                        <a:spcAft>
                          <a:spcPts val="0"/>
                        </a:spcAft>
                        <a:buClr>
                          <a:schemeClr val="bg1"/>
                        </a:buClr>
                        <a:buSzPts val="2200"/>
                        <a:buFont typeface="Arial" panose="020B0604020202020204" pitchFamily="34" charset="0"/>
                        <a:buNone/>
                      </a:pPr>
                      <a:r>
                        <a:rPr lang="en-US" sz="1400" b="1" u="none" strike="noStrike" cap="none" dirty="0">
                          <a:solidFill>
                            <a:schemeClr val="bg1"/>
                          </a:solidFill>
                          <a:latin typeface="Arial"/>
                          <a:ea typeface="Arial"/>
                          <a:cs typeface="Arial"/>
                          <a:sym typeface="Arial"/>
                        </a:rPr>
                        <a:t>     </a:t>
                      </a:r>
                      <a:r>
                        <a:rPr lang="en-US" sz="1400" b="0" u="none" strike="noStrike" cap="none" dirty="0">
                          <a:solidFill>
                            <a:schemeClr val="bg1"/>
                          </a:solidFill>
                          <a:latin typeface="Arial"/>
                          <a:ea typeface="Arial"/>
                          <a:cs typeface="Arial"/>
                          <a:sym typeface="Arial"/>
                        </a:rPr>
                        <a:t>- Use a framework like OAuth for secure user authentication.</a:t>
                      </a: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r h="452186">
                <a:tc>
                  <a:txBody>
                    <a:bodyPr/>
                    <a:lstStyle/>
                    <a:p>
                      <a:pPr marL="0" marR="0" lvl="0" indent="0" algn="just" rtl="0">
                        <a:lnSpc>
                          <a:spcPct val="100000"/>
                        </a:lnSpc>
                        <a:spcBef>
                          <a:spcPts val="0"/>
                        </a:spcBef>
                        <a:spcAft>
                          <a:spcPts val="0"/>
                        </a:spcAft>
                        <a:buClr>
                          <a:schemeClr val="bg1"/>
                        </a:buClr>
                        <a:buSzPts val="2200"/>
                        <a:buFont typeface="Arial"/>
                        <a:buNone/>
                      </a:pPr>
                      <a:endParaRPr lang="en-US" sz="2000" b="1"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a:xfrm>
            <a:off x="8610600" y="6324936"/>
            <a:ext cx="2743200" cy="365125"/>
          </a:xfrm>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8</a:t>
            </a:fld>
            <a:endParaRPr lang="en-US" sz="1039" kern="0">
              <a:solidFill>
                <a:srgbClr val="888888"/>
              </a:solidFill>
              <a:latin typeface="Calibri"/>
              <a:cs typeface="Calibri"/>
              <a:sym typeface="Calibri"/>
            </a:endParaRPr>
          </a:p>
        </p:txBody>
      </p:sp>
      <p:pic>
        <p:nvPicPr>
          <p:cNvPr id="3" name="Picture 2"/>
          <p:cNvPicPr>
            <a:picLocks noChangeAspect="1"/>
          </p:cNvPicPr>
          <p:nvPr/>
        </p:nvPicPr>
        <p:blipFill>
          <a:blip r:embed="rId3"/>
          <a:stretch>
            <a:fillRect/>
          </a:stretch>
        </p:blipFill>
        <p:spPr>
          <a:xfrm>
            <a:off x="1449977" y="4616650"/>
            <a:ext cx="9170126" cy="1575144"/>
          </a:xfrm>
          <a:prstGeom prst="rect">
            <a:avLst/>
          </a:prstGeom>
        </p:spPr>
      </p:pic>
    </p:spTree>
    <p:extLst>
      <p:ext uri="{BB962C8B-B14F-4D97-AF65-F5344CB8AC3E}">
        <p14:creationId xmlns:p14="http://schemas.microsoft.com/office/powerpoint/2010/main" val="180464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1148344" y="179636"/>
            <a:ext cx="9618243" cy="593719"/>
          </a:xfrm>
          <a:prstGeom prst="rect">
            <a:avLst/>
          </a:prstGeom>
          <a:noFill/>
          <a:ln>
            <a:noFill/>
          </a:ln>
        </p:spPr>
        <p:txBody>
          <a:bodyPr spcFirstLastPara="1" vert="horz" wrap="square" lIns="81768" tIns="40884" rIns="81768" bIns="40884" rtlCol="0" anchor="ctr" anchorCtr="0">
            <a:noAutofit/>
          </a:bodyPr>
          <a:lstStyle/>
          <a:p>
            <a:pPr algn="ctr">
              <a:spcBef>
                <a:spcPts val="0"/>
              </a:spcBef>
              <a:buClr>
                <a:srgbClr val="FFC000"/>
              </a:buClr>
              <a:buSzPts val="3600"/>
            </a:pPr>
            <a:r>
              <a:rPr lang="en-US" sz="3117" b="1" dirty="0">
                <a:solidFill>
                  <a:srgbClr val="FFC000"/>
                </a:solidFill>
                <a:latin typeface="Arial"/>
                <a:ea typeface="Arial"/>
                <a:cs typeface="Arial"/>
                <a:sym typeface="Arial"/>
              </a:rPr>
              <a:t>Problem Statement</a:t>
            </a:r>
            <a:endParaRPr lang="en-US" dirty="0"/>
          </a:p>
        </p:txBody>
      </p:sp>
      <p:graphicFrame>
        <p:nvGraphicFramePr>
          <p:cNvPr id="158" name="Google Shape;158;p7"/>
          <p:cNvGraphicFramePr/>
          <p:nvPr/>
        </p:nvGraphicFramePr>
        <p:xfrm>
          <a:off x="1148344" y="820980"/>
          <a:ext cx="9618243" cy="5673744"/>
        </p:xfrm>
        <a:graphic>
          <a:graphicData uri="http://schemas.openxmlformats.org/drawingml/2006/table">
            <a:tbl>
              <a:tblPr firstRow="1" bandRow="1">
                <a:gradFill>
                  <a:gsLst>
                    <a:gs pos="0">
                      <a:srgbClr val="C8B2E9"/>
                    </a:gs>
                    <a:gs pos="35000">
                      <a:srgbClr val="D6CAED"/>
                    </a:gs>
                    <a:gs pos="100000">
                      <a:srgbClr val="EFE8FA"/>
                    </a:gs>
                  </a:gsLst>
                  <a:lin ang="16200000" scaled="0"/>
                </a:gradFill>
              </a:tblPr>
              <a:tblGrid>
                <a:gridCol w="9618243">
                  <a:extLst>
                    <a:ext uri="{9D8B030D-6E8A-4147-A177-3AD203B41FA5}">
                      <a16:colId xmlns:a16="http://schemas.microsoft.com/office/drawing/2014/main" val="20000"/>
                    </a:ext>
                  </a:extLst>
                </a:gridCol>
              </a:tblGrid>
              <a:tr h="358636">
                <a:tc>
                  <a:txBody>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Arial"/>
                        <a:buNone/>
                        <a:tabLst/>
                        <a:defRPr/>
                      </a:pPr>
                      <a:r>
                        <a:rPr lang="en-US" sz="1400" b="1" dirty="0">
                          <a:solidFill>
                            <a:srgbClr val="FFC000"/>
                          </a:solidFill>
                        </a:rPr>
                        <a:t>Sales Forecasting  Tool For Ecommerce</a:t>
                      </a:r>
                    </a:p>
                  </a:txBody>
                  <a:tcPr marL="57816" marR="57816" marT="28908" marB="2890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4738979">
                <a:tc>
                  <a:txBody>
                    <a:bodyPr/>
                    <a:lstStyle/>
                    <a:p>
                      <a:pPr marL="0" marR="0" lvl="0" indent="0" algn="just" rtl="0">
                        <a:lnSpc>
                          <a:spcPct val="1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p>
                    <a:p>
                      <a:pPr marL="0" marR="0" lvl="0" indent="0" algn="just" rtl="0">
                        <a:lnSpc>
                          <a:spcPct val="100000"/>
                        </a:lnSpc>
                        <a:spcBef>
                          <a:spcPts val="0"/>
                        </a:spcBef>
                        <a:spcAft>
                          <a:spcPts val="0"/>
                        </a:spcAft>
                        <a:buClr>
                          <a:schemeClr val="bg1"/>
                        </a:buClr>
                        <a:buSzPts val="2200"/>
                        <a:buFont typeface="Arial"/>
                        <a:buNone/>
                      </a:pPr>
                      <a:r>
                        <a:rPr lang="en-US" sz="1600" u="none" strike="noStrike" cap="none" dirty="0">
                          <a:solidFill>
                            <a:schemeClr val="bg1"/>
                          </a:solidFill>
                          <a:latin typeface="Arial"/>
                          <a:ea typeface="Arial"/>
                          <a:cs typeface="Arial"/>
                          <a:sym typeface="Arial"/>
                        </a:rPr>
                        <a:t>                      </a:t>
                      </a:r>
                      <a:r>
                        <a:rPr lang="en-US" sz="1600" b="1" u="none" strike="noStrike" cap="none" dirty="0">
                          <a:solidFill>
                            <a:schemeClr val="bg1"/>
                          </a:solidFill>
                          <a:latin typeface="Arial"/>
                          <a:ea typeface="Arial"/>
                          <a:cs typeface="Arial"/>
                          <a:sym typeface="Arial"/>
                        </a:rPr>
                        <a:t>Enhancing Ecommerce Sales Forecasting with Modern Login/Signup Pages</a:t>
                      </a:r>
                    </a:p>
                    <a:p>
                      <a:pPr marL="0" marR="0" lvl="0" indent="0" algn="just" rtl="0">
                        <a:lnSpc>
                          <a:spcPct val="10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 </a:t>
                      </a:r>
                    </a:p>
                    <a:p>
                      <a:pPr marL="0" marR="0" lvl="0" indent="0" algn="just" rtl="0">
                        <a:lnSpc>
                          <a:spcPct val="200000"/>
                        </a:lnSpc>
                        <a:spcBef>
                          <a:spcPts val="0"/>
                        </a:spcBef>
                        <a:spcAft>
                          <a:spcPts val="0"/>
                        </a:spcAft>
                        <a:buClr>
                          <a:schemeClr val="bg1"/>
                        </a:buClr>
                        <a:buSzPts val="2200"/>
                        <a:buFont typeface="Arial"/>
                        <a:buNone/>
                      </a:pPr>
                      <a:r>
                        <a:rPr lang="en-US" sz="1300" u="none" strike="noStrike" cap="none" dirty="0">
                          <a:solidFill>
                            <a:schemeClr val="bg1"/>
                          </a:solidFill>
                          <a:latin typeface="Arial"/>
                          <a:ea typeface="Arial"/>
                          <a:cs typeface="Arial"/>
                          <a:sym typeface="Arial"/>
                        </a:rPr>
                        <a:t>   </a:t>
                      </a:r>
                      <a:r>
                        <a:rPr lang="en-US" sz="1400" b="1" u="none" strike="noStrike" cap="none" dirty="0">
                          <a:solidFill>
                            <a:schemeClr val="bg1"/>
                          </a:solidFill>
                          <a:latin typeface="Arial"/>
                          <a:ea typeface="Arial"/>
                          <a:cs typeface="Arial"/>
                          <a:sym typeface="Arial"/>
                        </a:rPr>
                        <a:t>Introduction:</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Our sales forecasting tool integrates advanced login/signup interfaces for heightened functionality.</a:t>
                      </a:r>
                    </a:p>
                    <a:p>
                      <a:pPr marL="0" marR="0" lvl="0" indent="0" algn="just" rtl="0">
                        <a:lnSpc>
                          <a:spcPct val="200000"/>
                        </a:lnSpc>
                        <a:spcBef>
                          <a:spcPts val="0"/>
                        </a:spcBef>
                        <a:spcAft>
                          <a:spcPts val="0"/>
                        </a:spcAft>
                        <a:buClr>
                          <a:schemeClr val="bg1"/>
                        </a:buClr>
                        <a:buSzPts val="2200"/>
                        <a:buFont typeface="Arial"/>
                        <a:buNone/>
                      </a:pPr>
                      <a:r>
                        <a:rPr lang="en-US" sz="1400" b="1" u="none" strike="noStrike" cap="none" dirty="0">
                          <a:solidFill>
                            <a:schemeClr val="bg1"/>
                          </a:solidFill>
                          <a:latin typeface="Arial"/>
                          <a:ea typeface="Arial"/>
                          <a:cs typeface="Arial"/>
                          <a:sym typeface="Arial"/>
                        </a:rPr>
                        <a:t> Features: </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Seamless Authentication with JWT Tokens</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Customizable User Profiles with Tailwind CSS</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Advanced Analytics powered by React Components</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Secure Authentication using JSON Web Tokens (JWT)</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Enhanced User Experience through Single Sign-On with Google Account</a:t>
                      </a:r>
                    </a:p>
                    <a:p>
                      <a:pPr marL="0" marR="0" lvl="0" indent="0" algn="just" rtl="0">
                        <a:lnSpc>
                          <a:spcPct val="200000"/>
                        </a:lnSpc>
                        <a:spcBef>
                          <a:spcPts val="0"/>
                        </a:spcBef>
                        <a:spcAft>
                          <a:spcPts val="0"/>
                        </a:spcAft>
                        <a:buClr>
                          <a:schemeClr val="bg1"/>
                        </a:buClr>
                        <a:buSzPts val="2200"/>
                        <a:buFont typeface="Arial"/>
                        <a:buNone/>
                      </a:pPr>
                      <a:r>
                        <a:rPr lang="en-US" sz="1400" u="none" strike="noStrike" cap="none" dirty="0">
                          <a:solidFill>
                            <a:schemeClr val="bg1"/>
                          </a:solidFill>
                          <a:latin typeface="Arial"/>
                          <a:ea typeface="Arial"/>
                          <a:cs typeface="Arial"/>
                          <a:sym typeface="Arial"/>
                        </a:rPr>
                        <a:t>  Our landing page serves as the gateway to our sales forecasting tool, providing visitors with a compelling introduction to        our solution and encouraging sign-ups for a free trial.</a:t>
                      </a:r>
                    </a:p>
                    <a:p>
                      <a:pPr marL="0" marR="0" lvl="0" indent="0" algn="just" rtl="0">
                        <a:lnSpc>
                          <a:spcPct val="200000"/>
                        </a:lnSpc>
                        <a:spcBef>
                          <a:spcPts val="0"/>
                        </a:spcBef>
                        <a:spcAft>
                          <a:spcPts val="0"/>
                        </a:spcAft>
                        <a:buClr>
                          <a:schemeClr val="bg1"/>
                        </a:buClr>
                        <a:buSzPts val="2200"/>
                        <a:buFont typeface="Arial"/>
                        <a:buNone/>
                      </a:pPr>
                      <a:endParaRPr lang="en-US" sz="1300" u="none" strike="noStrike" cap="none" dirty="0">
                        <a:solidFill>
                          <a:schemeClr val="bg1"/>
                        </a:solidFill>
                        <a:latin typeface="Arial"/>
                        <a:ea typeface="Arial"/>
                        <a:cs typeface="Arial"/>
                        <a:sym typeface="Arial"/>
                      </a:endParaRPr>
                    </a:p>
                  </a:txBody>
                  <a:tcPr marL="57816" marR="57816" marT="28908" marB="289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dk1"/>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84C831BD-6C52-7EB8-E501-91EB83098554}"/>
              </a:ext>
            </a:extLst>
          </p:cNvPr>
          <p:cNvSpPr>
            <a:spLocks noGrp="1"/>
          </p:cNvSpPr>
          <p:nvPr>
            <p:ph type="sldNum" idx="12"/>
          </p:nvPr>
        </p:nvSpPr>
        <p:spPr/>
        <p:txBody>
          <a:bodyPr/>
          <a:lstStyle/>
          <a:p>
            <a:pPr defTabSz="791596">
              <a:buClr>
                <a:srgbClr val="888888"/>
              </a:buClr>
              <a:buSzPts val="1200"/>
              <a:defRPr/>
            </a:pPr>
            <a:fld id="{00000000-1234-1234-1234-123412341234}" type="slidenum">
              <a:rPr lang="en-US" sz="1039" kern="0">
                <a:solidFill>
                  <a:srgbClr val="888888"/>
                </a:solidFill>
                <a:latin typeface="Calibri"/>
                <a:cs typeface="Calibri"/>
                <a:sym typeface="Calibri"/>
              </a:rPr>
              <a:pPr defTabSz="791596">
                <a:buClr>
                  <a:srgbClr val="888888"/>
                </a:buClr>
                <a:buSzPts val="1200"/>
                <a:defRPr/>
              </a:pPr>
              <a:t>9</a:t>
            </a:fld>
            <a:endParaRPr lang="en-US" sz="1039" kern="0">
              <a:solidFill>
                <a:srgbClr val="888888"/>
              </a:solidFill>
              <a:latin typeface="Calibri"/>
              <a:cs typeface="Calibri"/>
              <a:sym typeface="Calibri"/>
            </a:endParaRPr>
          </a:p>
        </p:txBody>
      </p:sp>
      <p:pic>
        <p:nvPicPr>
          <p:cNvPr id="3" name="Picture 2">
            <a:extLst>
              <a:ext uri="{FF2B5EF4-FFF2-40B4-BE49-F238E27FC236}">
                <a16:creationId xmlns:a16="http://schemas.microsoft.com/office/drawing/2014/main" id="{DB375CF9-AB2D-47DE-8BB4-1FA9DB6FCCBD}"/>
              </a:ext>
            </a:extLst>
          </p:cNvPr>
          <p:cNvPicPr>
            <a:picLocks noChangeAspect="1"/>
          </p:cNvPicPr>
          <p:nvPr/>
        </p:nvPicPr>
        <p:blipFill>
          <a:blip r:embed="rId3"/>
          <a:stretch>
            <a:fillRect/>
          </a:stretch>
        </p:blipFill>
        <p:spPr>
          <a:xfrm>
            <a:off x="7075750" y="2976512"/>
            <a:ext cx="3402414" cy="1887718"/>
          </a:xfrm>
          <a:prstGeom prst="rect">
            <a:avLst/>
          </a:prstGeom>
        </p:spPr>
      </p:pic>
    </p:spTree>
    <p:extLst>
      <p:ext uri="{BB962C8B-B14F-4D97-AF65-F5344CB8AC3E}">
        <p14:creationId xmlns:p14="http://schemas.microsoft.com/office/powerpoint/2010/main" val="2839272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1454</Words>
  <Application>Microsoft Office PowerPoint</Application>
  <PresentationFormat>Widescreen</PresentationFormat>
  <Paragraphs>188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Old English Text MT</vt:lpstr>
      <vt:lpstr>Office Theme</vt:lpstr>
      <vt:lpstr>CAPSTONE PROJECT</vt:lpstr>
      <vt:lpstr>Literature Review</vt:lpstr>
      <vt:lpstr>Literature Review</vt:lpstr>
      <vt:lpstr>Literature Review</vt:lpstr>
      <vt:lpstr>Literature Review</vt:lpstr>
      <vt:lpstr>Literature Review</vt:lpstr>
      <vt:lpstr>Literature Review</vt:lpstr>
      <vt:lpstr>Literature Review</vt:lpstr>
      <vt:lpstr>Problem Statement</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Demo / Working Model</vt:lpstr>
      <vt:lpstr>Literature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NUTECH</dc:creator>
  <cp:lastModifiedBy>NLP</cp:lastModifiedBy>
  <cp:revision>37</cp:revision>
  <dcterms:created xsi:type="dcterms:W3CDTF">2022-12-07T05:26:23Z</dcterms:created>
  <dcterms:modified xsi:type="dcterms:W3CDTF">2024-03-25T02:31:06Z</dcterms:modified>
</cp:coreProperties>
</file>